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9" r:id="rId3"/>
    <p:sldId id="516" r:id="rId4"/>
    <p:sldId id="348" r:id="rId5"/>
    <p:sldId id="519" r:id="rId6"/>
    <p:sldId id="349" r:id="rId7"/>
    <p:sldId id="350" r:id="rId8"/>
    <p:sldId id="351" r:id="rId9"/>
    <p:sldId id="353" r:id="rId10"/>
    <p:sldId id="354" r:id="rId11"/>
    <p:sldId id="352" r:id="rId12"/>
    <p:sldId id="355" r:id="rId13"/>
    <p:sldId id="333" r:id="rId14"/>
    <p:sldId id="335" r:id="rId15"/>
    <p:sldId id="513" r:id="rId16"/>
    <p:sldId id="515" r:id="rId17"/>
    <p:sldId id="522" r:id="rId18"/>
    <p:sldId id="514" r:id="rId19"/>
    <p:sldId id="521" r:id="rId20"/>
    <p:sldId id="347" r:id="rId21"/>
    <p:sldId id="264" r:id="rId22"/>
    <p:sldId id="525" r:id="rId23"/>
    <p:sldId id="518" r:id="rId24"/>
    <p:sldId id="523" r:id="rId25"/>
    <p:sldId id="524" r:id="rId26"/>
    <p:sldId id="51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DAF82E-3052-D23C-89B6-6A96844816B3}" name="Gowrishankar, Saathveek" initials="GS" userId="S::sg59@illinois.edu::d5176968-260b-44d2-9458-b9dbef8613c0" providerId="AD"/>
  <p188:author id="{79BA30C0-E5DC-BC2A-E98F-EDFD2AAA7ECB}" name="Olatunji, Samuel" initials="SO" userId="S::olatunji@illinois.edu::06e1a67b-c649-41db-8000-fda67866f22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5"/>
    <a:srgbClr val="C2C2C2"/>
    <a:srgbClr val="F2A16A"/>
    <a:srgbClr val="ED7D31"/>
    <a:srgbClr val="87A4D9"/>
    <a:srgbClr val="A5A5A5"/>
    <a:srgbClr val="4472C4"/>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84197" autoAdjust="0"/>
  </p:normalViewPr>
  <p:slideViewPr>
    <p:cSldViewPr snapToGrid="0">
      <p:cViewPr varScale="1">
        <p:scale>
          <a:sx n="85" d="100"/>
          <a:sy n="85" d="100"/>
        </p:scale>
        <p:origin x="119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8" d="100"/>
          <a:sy n="78" d="100"/>
        </p:scale>
        <p:origin x="396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C7F160-B6A9-64B9-F989-158171EC05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497F50-67EA-8389-1DDE-0BD5E9DC62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B5973E-C48A-4BBE-A9B2-3D533BBB0A51}" type="datetimeFigureOut">
              <a:rPr lang="en-US" smtClean="0"/>
              <a:t>6/28/2025</a:t>
            </a:fld>
            <a:endParaRPr lang="en-US"/>
          </a:p>
        </p:txBody>
      </p:sp>
      <p:sp>
        <p:nvSpPr>
          <p:cNvPr id="4" name="Footer Placeholder 3">
            <a:extLst>
              <a:ext uri="{FF2B5EF4-FFF2-40B4-BE49-F238E27FC236}">
                <a16:creationId xmlns:a16="http://schemas.microsoft.com/office/drawing/2014/main" id="{C6CC3E36-C3AC-4DEE-FAF2-76DCF8EE89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F68684-573E-9F44-3E35-70E419D5F9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54F5D6-1635-440C-94D0-2AA01C58B1C9}" type="slidenum">
              <a:rPr lang="en-US" smtClean="0"/>
              <a:t>‹#›</a:t>
            </a:fld>
            <a:endParaRPr lang="en-US"/>
          </a:p>
        </p:txBody>
      </p:sp>
    </p:spTree>
    <p:extLst>
      <p:ext uri="{BB962C8B-B14F-4D97-AF65-F5344CB8AC3E}">
        <p14:creationId xmlns:p14="http://schemas.microsoft.com/office/powerpoint/2010/main" val="1771557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A665D-BA0F-452D-B322-EDB97307EB38}" type="datetimeFigureOut">
              <a:rPr lang="en-US" smtClean="0"/>
              <a:t>6/28/2025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63A9A-E296-4B31-8890-E711C9C358AD}" type="slidenum">
              <a:rPr lang="en-US" smtClean="0"/>
              <a:t>‹#›</a:t>
            </a:fld>
            <a:endParaRPr lang="en-US"/>
          </a:p>
        </p:txBody>
      </p:sp>
    </p:spTree>
    <p:extLst>
      <p:ext uri="{BB962C8B-B14F-4D97-AF65-F5344CB8AC3E}">
        <p14:creationId xmlns:p14="http://schemas.microsoft.com/office/powerpoint/2010/main" val="1788983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Welcome!</a:t>
            </a:r>
            <a:br>
              <a:rPr lang="en-US" dirty="0">
                <a:highlight>
                  <a:srgbClr val="FFFF00"/>
                </a:highlight>
              </a:rPr>
            </a:br>
            <a:r>
              <a:rPr lang="en-US" dirty="0">
                <a:highlight>
                  <a:srgbClr val="FFFF00"/>
                </a:highlight>
              </a:rPr>
              <a:t>This PowerPoint was originally created as a visual aid for my 10-minute presentation at the University of Illinois Urbana-Champaign Undergraduate Research Symposium in April 2024. I’ve included additional context and explanations in the speaker notes that may not be visible on the slides themselves.</a:t>
            </a:r>
          </a:p>
          <a:p>
            <a:r>
              <a:rPr lang="en-US" dirty="0">
                <a:highlight>
                  <a:srgbClr val="FFFF00"/>
                </a:highlight>
              </a:rPr>
              <a:t>If you have any questions or would like to learn more, feel free to reach out!</a:t>
            </a:r>
          </a:p>
        </p:txBody>
      </p:sp>
      <p:sp>
        <p:nvSpPr>
          <p:cNvPr id="4" name="Slide Number Placeholder 3"/>
          <p:cNvSpPr>
            <a:spLocks noGrp="1"/>
          </p:cNvSpPr>
          <p:nvPr>
            <p:ph type="sldNum" sz="quarter" idx="5"/>
          </p:nvPr>
        </p:nvSpPr>
        <p:spPr/>
        <p:txBody>
          <a:bodyPr/>
          <a:lstStyle/>
          <a:p>
            <a:fld id="{F0F63A9A-E296-4B31-8890-E711C9C358AD}" type="slidenum">
              <a:rPr lang="en-US" smtClean="0"/>
              <a:t>1</a:t>
            </a:fld>
            <a:endParaRPr lang="en-US"/>
          </a:p>
        </p:txBody>
      </p:sp>
    </p:spTree>
    <p:extLst>
      <p:ext uri="{BB962C8B-B14F-4D97-AF65-F5344CB8AC3E}">
        <p14:creationId xmlns:p14="http://schemas.microsoft.com/office/powerpoint/2010/main" val="3072924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studies started with surveys assessing participants’ familiarity with 13 different types of robots—from manufacturing to domestic and entertainment—using a 1–5 Likert scale ranging from “Not sure what this robot is” to “Have used or operated this robot frequently” (Mitzner et al., 2011).</a:t>
            </a:r>
          </a:p>
          <a:p>
            <a:r>
              <a:rPr lang="en-US" dirty="0"/>
              <a:t>Participants then completed surveys measuring multiple dimensions of trust in assistive robots, including capability, accuracy, and reliability, on a 1–5 scale from “Strongly Disagree” to “Strongly Agree” (Ullman &amp; Malle, 2018).</a:t>
            </a:r>
          </a:p>
          <a:p>
            <a:r>
              <a:rPr lang="en-US" dirty="0"/>
              <a:t>Across the studies, 47 unique older adult participants completed both surveys. This data helped us explore how familiarity with robotics relates to trust in assistive technology.</a:t>
            </a:r>
          </a:p>
        </p:txBody>
      </p:sp>
      <p:sp>
        <p:nvSpPr>
          <p:cNvPr id="4" name="Slide Number Placeholder 3"/>
          <p:cNvSpPr>
            <a:spLocks noGrp="1"/>
          </p:cNvSpPr>
          <p:nvPr>
            <p:ph type="sldNum" sz="quarter" idx="5"/>
          </p:nvPr>
        </p:nvSpPr>
        <p:spPr/>
        <p:txBody>
          <a:bodyPr/>
          <a:lstStyle/>
          <a:p>
            <a:fld id="{F0F63A9A-E296-4B31-8890-E711C9C358AD}" type="slidenum">
              <a:rPr lang="en-US" smtClean="0"/>
              <a:t>10</a:t>
            </a:fld>
            <a:endParaRPr lang="en-US"/>
          </a:p>
        </p:txBody>
      </p:sp>
    </p:spTree>
    <p:extLst>
      <p:ext uri="{BB962C8B-B14F-4D97-AF65-F5344CB8AC3E}">
        <p14:creationId xmlns:p14="http://schemas.microsoft.com/office/powerpoint/2010/main" val="199775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performed a secondary data analysis using the data from the three previously mentioned studies. </a:t>
            </a:r>
          </a:p>
          <a:p>
            <a:r>
              <a:rPr lang="en-US" dirty="0"/>
              <a:t>The goal was to develop a machine learning model to predict older adults’ willingness to trust a robot based on their familiarity with robotic technologies.</a:t>
            </a:r>
          </a:p>
        </p:txBody>
      </p:sp>
      <p:sp>
        <p:nvSpPr>
          <p:cNvPr id="4" name="Slide Number Placeholder 3"/>
          <p:cNvSpPr>
            <a:spLocks noGrp="1"/>
          </p:cNvSpPr>
          <p:nvPr>
            <p:ph type="sldNum" sz="quarter" idx="5"/>
          </p:nvPr>
        </p:nvSpPr>
        <p:spPr/>
        <p:txBody>
          <a:bodyPr/>
          <a:lstStyle/>
          <a:p>
            <a:fld id="{F0F63A9A-E296-4B31-8890-E711C9C358AD}" type="slidenum">
              <a:rPr lang="en-US" smtClean="0"/>
              <a:t>11</a:t>
            </a:fld>
            <a:endParaRPr lang="en-US"/>
          </a:p>
        </p:txBody>
      </p:sp>
    </p:spTree>
    <p:extLst>
      <p:ext uri="{BB962C8B-B14F-4D97-AF65-F5344CB8AC3E}">
        <p14:creationId xmlns:p14="http://schemas.microsoft.com/office/powerpoint/2010/main" val="240251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linear predictive model, I explored three regression techniques: Least Squares, LASSO, and Ridge Regression. Least Squares works well only when explanatory variables don’t strongly relate to each other, a condition called multicollinearity.</a:t>
            </a:r>
          </a:p>
          <a:p>
            <a:r>
              <a:rPr lang="en-US" dirty="0"/>
              <a:t>Multicollinearity was measured using the variance inflation factor (VIF), where values over 10 indicate problematic multicollinearity. Our data showed high VIF values, making Least Squares unsuitable.</a:t>
            </a:r>
          </a:p>
          <a:p>
            <a:r>
              <a:rPr lang="en-US" dirty="0"/>
              <a:t>Both LASSO and Ridge regression handle multicollinearity effectively. LASSO tends to produce simpler, more interpretable models, while Ridge provides more detailed but slightly more complex results.</a:t>
            </a:r>
          </a:p>
          <a:p>
            <a:r>
              <a:rPr lang="en-US" dirty="0"/>
              <a:t>I applied both methods to predict different trust categories and compared their performance.</a:t>
            </a:r>
          </a:p>
          <a:p>
            <a:endParaRPr lang="en-US" dirty="0"/>
          </a:p>
        </p:txBody>
      </p:sp>
      <p:sp>
        <p:nvSpPr>
          <p:cNvPr id="4" name="Slide Number Placeholder 3"/>
          <p:cNvSpPr>
            <a:spLocks noGrp="1"/>
          </p:cNvSpPr>
          <p:nvPr>
            <p:ph type="sldNum" sz="quarter" idx="5"/>
          </p:nvPr>
        </p:nvSpPr>
        <p:spPr/>
        <p:txBody>
          <a:bodyPr/>
          <a:lstStyle/>
          <a:p>
            <a:fld id="{F0F63A9A-E296-4B31-8890-E711C9C358AD}" type="slidenum">
              <a:rPr lang="en-US" smtClean="0"/>
              <a:t>12</a:t>
            </a:fld>
            <a:endParaRPr lang="en-US"/>
          </a:p>
        </p:txBody>
      </p:sp>
    </p:spTree>
    <p:extLst>
      <p:ext uri="{BB962C8B-B14F-4D97-AF65-F5344CB8AC3E}">
        <p14:creationId xmlns:p14="http://schemas.microsoft.com/office/powerpoint/2010/main" val="570324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trust questionnaire included 10 items measuring participants’ trust levels. </a:t>
            </a:r>
          </a:p>
          <a:p>
            <a:r>
              <a:rPr lang="en-US" dirty="0"/>
              <a:t>Using LASSO and Ridge regression models, I identified the strongest predictors of overall trust, as well as two key subcategories: capacity-based trust and relation-based trust.</a:t>
            </a:r>
          </a:p>
        </p:txBody>
      </p:sp>
      <p:sp>
        <p:nvSpPr>
          <p:cNvPr id="4" name="Slide Number Placeholder 3"/>
          <p:cNvSpPr>
            <a:spLocks noGrp="1"/>
          </p:cNvSpPr>
          <p:nvPr>
            <p:ph type="sldNum" sz="quarter" idx="5"/>
          </p:nvPr>
        </p:nvSpPr>
        <p:spPr/>
        <p:txBody>
          <a:bodyPr/>
          <a:lstStyle/>
          <a:p>
            <a:fld id="{F0F63A9A-E296-4B31-8890-E711C9C358AD}" type="slidenum">
              <a:rPr lang="en-US" smtClean="0"/>
              <a:t>13</a:t>
            </a:fld>
            <a:endParaRPr lang="en-US"/>
          </a:p>
        </p:txBody>
      </p:sp>
    </p:spTree>
    <p:extLst>
      <p:ext uri="{BB962C8B-B14F-4D97-AF65-F5344CB8AC3E}">
        <p14:creationId xmlns:p14="http://schemas.microsoft.com/office/powerpoint/2010/main" val="4008422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combining results from six regression analyses, key patterns emerged. Familiarity with manufacturing robots was a strong predictor of trust in both LASSO and Ridge models.</a:t>
            </a:r>
          </a:p>
          <a:p>
            <a:r>
              <a:rPr lang="en-US" dirty="0"/>
              <a:t>Unmanned robots were important in LASSO models but not in Ridge, while surgical robots had greater influence in Ridge models compared to LASSO. These differences highlight how each method weighs factors differently.</a:t>
            </a:r>
          </a:p>
        </p:txBody>
      </p:sp>
      <p:sp>
        <p:nvSpPr>
          <p:cNvPr id="4" name="Slide Number Placeholder 3"/>
          <p:cNvSpPr>
            <a:spLocks noGrp="1"/>
          </p:cNvSpPr>
          <p:nvPr>
            <p:ph type="sldNum" sz="quarter" idx="5"/>
          </p:nvPr>
        </p:nvSpPr>
        <p:spPr/>
        <p:txBody>
          <a:bodyPr/>
          <a:lstStyle/>
          <a:p>
            <a:fld id="{F0F63A9A-E296-4B31-8890-E711C9C358AD}" type="slidenum">
              <a:rPr lang="en-US" smtClean="0"/>
              <a:t>14</a:t>
            </a:fld>
            <a:endParaRPr lang="en-US"/>
          </a:p>
        </p:txBody>
      </p:sp>
    </p:spTree>
    <p:extLst>
      <p:ext uri="{BB962C8B-B14F-4D97-AF65-F5344CB8AC3E}">
        <p14:creationId xmlns:p14="http://schemas.microsoft.com/office/powerpoint/2010/main" val="2313117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strongest predictors of older adults’ trust in assistive robots were their familiarity with manufacturing, unmanned, home, and surgical robots.</a:t>
            </a:r>
          </a:p>
          <a:p>
            <a:r>
              <a:rPr lang="en-US" dirty="0"/>
              <a:t>While these findings offer valuable insights, the analysis was based on a small sample of 47 participants across three studies. More research is needed to confirm and expand on these results.</a:t>
            </a:r>
          </a:p>
        </p:txBody>
      </p:sp>
      <p:sp>
        <p:nvSpPr>
          <p:cNvPr id="4" name="Slide Number Placeholder 3"/>
          <p:cNvSpPr>
            <a:spLocks noGrp="1"/>
          </p:cNvSpPr>
          <p:nvPr>
            <p:ph type="sldNum" sz="quarter" idx="5"/>
          </p:nvPr>
        </p:nvSpPr>
        <p:spPr/>
        <p:txBody>
          <a:bodyPr/>
          <a:lstStyle/>
          <a:p>
            <a:fld id="{F0F63A9A-E296-4B31-8890-E711C9C358AD}" type="slidenum">
              <a:rPr lang="en-US" smtClean="0"/>
              <a:t>15</a:t>
            </a:fld>
            <a:endParaRPr lang="en-US"/>
          </a:p>
        </p:txBody>
      </p:sp>
    </p:spTree>
    <p:extLst>
      <p:ext uri="{BB962C8B-B14F-4D97-AF65-F5344CB8AC3E}">
        <p14:creationId xmlns:p14="http://schemas.microsoft.com/office/powerpoint/2010/main" val="3428195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the dataset to include more studies that use the same familiarity and trust questionnaires</a:t>
            </a:r>
          </a:p>
          <a:p>
            <a:endParaRPr lang="en-US" dirty="0"/>
          </a:p>
          <a:p>
            <a:r>
              <a:rPr lang="en-US" dirty="0"/>
              <a:t>Once there is a significant amount of data, more thorough data cleaning can be performed to deal with outliers and any irregularities</a:t>
            </a:r>
          </a:p>
          <a:p>
            <a:endParaRPr lang="en-US" dirty="0"/>
          </a:p>
          <a:p>
            <a:r>
              <a:rPr lang="en-US" dirty="0"/>
              <a:t>Other regression techniques including non-linear methods can be employed to see if they improve the accuracy of the model.</a:t>
            </a:r>
          </a:p>
          <a:p>
            <a:endParaRPr lang="en-US" dirty="0"/>
          </a:p>
          <a:p>
            <a:r>
              <a:rPr lang="en-US" dirty="0"/>
              <a:t>Potentially Expand beyond just older adults and include different age demographics.</a:t>
            </a:r>
          </a:p>
          <a:p>
            <a:endParaRPr lang="en-US" dirty="0"/>
          </a:p>
          <a:p>
            <a:r>
              <a:rPr lang="en-US" dirty="0"/>
              <a:t>Explore different influential factors beyond familiarity – such as media presence</a:t>
            </a:r>
          </a:p>
          <a:p>
            <a:endParaRPr lang="en-US" dirty="0"/>
          </a:p>
          <a:p>
            <a:r>
              <a:rPr lang="en-US" dirty="0"/>
              <a:t>There are also other ways of measuring trust, such as analyzing body language or facial expressions. Using these metrics may provide more accurate results.</a:t>
            </a:r>
          </a:p>
        </p:txBody>
      </p:sp>
      <p:sp>
        <p:nvSpPr>
          <p:cNvPr id="4" name="Slide Number Placeholder 3"/>
          <p:cNvSpPr>
            <a:spLocks noGrp="1"/>
          </p:cNvSpPr>
          <p:nvPr>
            <p:ph type="sldNum" sz="quarter" idx="5"/>
          </p:nvPr>
        </p:nvSpPr>
        <p:spPr/>
        <p:txBody>
          <a:bodyPr/>
          <a:lstStyle/>
          <a:p>
            <a:fld id="{F0F63A9A-E296-4B31-8890-E711C9C358AD}" type="slidenum">
              <a:rPr lang="en-US" smtClean="0"/>
              <a:t>16</a:t>
            </a:fld>
            <a:endParaRPr lang="en-US"/>
          </a:p>
        </p:txBody>
      </p:sp>
    </p:spTree>
    <p:extLst>
      <p:ext uri="{BB962C8B-B14F-4D97-AF65-F5344CB8AC3E}">
        <p14:creationId xmlns:p14="http://schemas.microsoft.com/office/powerpoint/2010/main" val="1189377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F6F65-5F5F-C5D1-1714-7DED6441F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6241A-5913-F41C-FED9-AC87A618C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B904F1-9141-DE02-A571-8D90F3C61376}"/>
              </a:ext>
            </a:extLst>
          </p:cNvPr>
          <p:cNvSpPr>
            <a:spLocks noGrp="1"/>
          </p:cNvSpPr>
          <p:nvPr>
            <p:ph type="body" idx="1"/>
          </p:nvPr>
        </p:nvSpPr>
        <p:spPr/>
        <p:txBody>
          <a:bodyPr/>
          <a:lstStyle/>
          <a:p>
            <a:r>
              <a:rPr lang="en-US" dirty="0"/>
              <a:t>Involving older adults in research and the design process can increase their familiarity with robotic technologies - ultimately shaping their willingness to trust.</a:t>
            </a:r>
          </a:p>
          <a:p>
            <a:r>
              <a:rPr lang="en-US" dirty="0"/>
              <a:t>Beyond design, simply improving exposure and awareness may support greater acceptance of assistive robots.</a:t>
            </a:r>
          </a:p>
          <a:p>
            <a:r>
              <a:rPr lang="en-US" dirty="0"/>
              <a:t>As familiarity and exposure grow, designing robots with clear and approachable communication methods will be key to building trust.</a:t>
            </a:r>
          </a:p>
          <a:p>
            <a:r>
              <a:rPr lang="en-US" dirty="0"/>
              <a:t>Ultimately, understanding this relationship helps guide the development of robots that are not only functional, but meaningfully accepted by those they’re meant to assist.</a:t>
            </a:r>
          </a:p>
        </p:txBody>
      </p:sp>
      <p:sp>
        <p:nvSpPr>
          <p:cNvPr id="4" name="Slide Number Placeholder 3">
            <a:extLst>
              <a:ext uri="{FF2B5EF4-FFF2-40B4-BE49-F238E27FC236}">
                <a16:creationId xmlns:a16="http://schemas.microsoft.com/office/drawing/2014/main" id="{CB1DAC30-B7E6-8D5F-C013-B1DAEA735778}"/>
              </a:ext>
            </a:extLst>
          </p:cNvPr>
          <p:cNvSpPr>
            <a:spLocks noGrp="1"/>
          </p:cNvSpPr>
          <p:nvPr>
            <p:ph type="sldNum" sz="quarter" idx="5"/>
          </p:nvPr>
        </p:nvSpPr>
        <p:spPr/>
        <p:txBody>
          <a:bodyPr/>
          <a:lstStyle/>
          <a:p>
            <a:fld id="{F0F63A9A-E296-4B31-8890-E711C9C358AD}" type="slidenum">
              <a:rPr lang="en-US" smtClean="0"/>
              <a:t>17</a:t>
            </a:fld>
            <a:endParaRPr lang="en-US"/>
          </a:p>
        </p:txBody>
      </p:sp>
    </p:spTree>
    <p:extLst>
      <p:ext uri="{BB962C8B-B14F-4D97-AF65-F5344CB8AC3E}">
        <p14:creationId xmlns:p14="http://schemas.microsoft.com/office/powerpoint/2010/main" val="77437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deepen our understanding of how older adults perceive assistive robots, we can continue improving their design and integration.</a:t>
            </a:r>
          </a:p>
          <a:p>
            <a:r>
              <a:rPr lang="en-US" dirty="0"/>
              <a:t>It’s important to emphasize that these technologies are not meant to replace human care, but to complement it - like the Soft Robot, which is operated by trained healthcare professionals.</a:t>
            </a:r>
          </a:p>
          <a:p>
            <a:r>
              <a:rPr lang="en-US" dirty="0"/>
              <a:t>The ultimate goal is a future where older adults can confidently trust and rely on assistive robots as a part of their broader care network.</a:t>
            </a:r>
          </a:p>
          <a:p>
            <a:r>
              <a:rPr lang="en-US" dirty="0"/>
              <a:t>So, I’ll leave you with one final question: </a:t>
            </a:r>
            <a:r>
              <a:rPr lang="en-US" i="1" dirty="0"/>
              <a:t>Would you trust an assistive robot to care for you?</a:t>
            </a:r>
            <a:endParaRPr lang="en-US" dirty="0"/>
          </a:p>
        </p:txBody>
      </p:sp>
      <p:sp>
        <p:nvSpPr>
          <p:cNvPr id="4" name="Slide Number Placeholder 3"/>
          <p:cNvSpPr>
            <a:spLocks noGrp="1"/>
          </p:cNvSpPr>
          <p:nvPr>
            <p:ph type="sldNum" sz="quarter" idx="5"/>
          </p:nvPr>
        </p:nvSpPr>
        <p:spPr/>
        <p:txBody>
          <a:bodyPr/>
          <a:lstStyle/>
          <a:p>
            <a:fld id="{F0F63A9A-E296-4B31-8890-E711C9C358AD}" type="slidenum">
              <a:rPr lang="en-US" smtClean="0"/>
              <a:t>18</a:t>
            </a:fld>
            <a:endParaRPr lang="en-US"/>
          </a:p>
        </p:txBody>
      </p:sp>
    </p:spTree>
    <p:extLst>
      <p:ext uri="{BB962C8B-B14F-4D97-AF65-F5344CB8AC3E}">
        <p14:creationId xmlns:p14="http://schemas.microsoft.com/office/powerpoint/2010/main" val="3463906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my research mentors, Dr. Samuel Olatunji and Dr. Wendy Rogers, as well as my team at the Human Factors and Aging Lab, for their support and guidance throughout this project.</a:t>
            </a:r>
          </a:p>
          <a:p>
            <a:r>
              <a:rPr lang="en-US" dirty="0"/>
              <a:t>If you’re interested in learning more about this work or exploring the intersection of aging and technology, feel free to reach out or visit my portfolio at saathveek.com for updates.</a:t>
            </a:r>
          </a:p>
        </p:txBody>
      </p:sp>
      <p:sp>
        <p:nvSpPr>
          <p:cNvPr id="4" name="Slide Number Placeholder 3"/>
          <p:cNvSpPr>
            <a:spLocks noGrp="1"/>
          </p:cNvSpPr>
          <p:nvPr>
            <p:ph type="sldNum" sz="quarter" idx="5"/>
          </p:nvPr>
        </p:nvSpPr>
        <p:spPr/>
        <p:txBody>
          <a:bodyPr/>
          <a:lstStyle/>
          <a:p>
            <a:fld id="{F0F63A9A-E296-4B31-8890-E711C9C358AD}" type="slidenum">
              <a:rPr lang="en-US" smtClean="0"/>
              <a:t>19</a:t>
            </a:fld>
            <a:endParaRPr lang="en-US"/>
          </a:p>
        </p:txBody>
      </p:sp>
    </p:spTree>
    <p:extLst>
      <p:ext uri="{BB962C8B-B14F-4D97-AF65-F5344CB8AC3E}">
        <p14:creationId xmlns:p14="http://schemas.microsoft.com/office/powerpoint/2010/main" val="269127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the rapid growth of the global population aged 60 and older.</a:t>
            </a:r>
          </a:p>
          <a:p>
            <a:pPr marL="0" indent="0">
              <a:buFont typeface="Arial" panose="020B0604020202020204" pitchFamily="34" charset="0"/>
              <a:buNone/>
            </a:pPr>
            <a:r>
              <a:rPr lang="en-US" dirty="0"/>
              <a:t>The </a:t>
            </a:r>
            <a:r>
              <a:rPr lang="en-US" b="1" dirty="0"/>
              <a:t>left graph</a:t>
            </a:r>
            <a:r>
              <a:rPr lang="en-US" dirty="0"/>
              <a:t> shows the projected increase in the number of older adults in the coming years.</a:t>
            </a:r>
          </a:p>
          <a:p>
            <a:pPr marL="0" indent="0">
              <a:buFont typeface="Arial" panose="020B0604020202020204" pitchFamily="34" charset="0"/>
              <a:buNone/>
            </a:pPr>
            <a:r>
              <a:rPr lang="en-US" dirty="0"/>
              <a:t>The </a:t>
            </a:r>
            <a:r>
              <a:rPr lang="en-US" b="1" dirty="0"/>
              <a:t>right graph</a:t>
            </a:r>
            <a:r>
              <a:rPr lang="en-US" dirty="0"/>
              <a:t> illustrates that the older adult population is growing at a </a:t>
            </a:r>
            <a:r>
              <a:rPr lang="en-US" b="1" dirty="0"/>
              <a:t>faster rate than the total population</a:t>
            </a:r>
            <a:r>
              <a:rPr lang="en-US" dirty="0"/>
              <a:t>, signaling significant demographic shifts.</a:t>
            </a:r>
          </a:p>
        </p:txBody>
      </p:sp>
      <p:sp>
        <p:nvSpPr>
          <p:cNvPr id="4" name="Slide Number Placeholder 3"/>
          <p:cNvSpPr>
            <a:spLocks noGrp="1"/>
          </p:cNvSpPr>
          <p:nvPr>
            <p:ph type="sldNum" sz="quarter" idx="5"/>
          </p:nvPr>
        </p:nvSpPr>
        <p:spPr/>
        <p:txBody>
          <a:bodyPr/>
          <a:lstStyle/>
          <a:p>
            <a:fld id="{F0F63A9A-E296-4B31-8890-E711C9C358AD}" type="slidenum">
              <a:rPr lang="en-US" smtClean="0"/>
              <a:t>2</a:t>
            </a:fld>
            <a:endParaRPr lang="en-US"/>
          </a:p>
        </p:txBody>
      </p:sp>
    </p:spTree>
    <p:extLst>
      <p:ext uri="{BB962C8B-B14F-4D97-AF65-F5344CB8AC3E}">
        <p14:creationId xmlns:p14="http://schemas.microsoft.com/office/powerpoint/2010/main" val="414592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C6F0D5-1438-4C96-931F-854E0BFC2CD2}" type="slidenum">
              <a:rPr lang="en-US" smtClean="0"/>
              <a:t>20</a:t>
            </a:fld>
            <a:endParaRPr lang="en-US"/>
          </a:p>
        </p:txBody>
      </p:sp>
    </p:spTree>
    <p:extLst>
      <p:ext uri="{BB962C8B-B14F-4D97-AF65-F5344CB8AC3E}">
        <p14:creationId xmlns:p14="http://schemas.microsoft.com/office/powerpoint/2010/main" val="3510128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Strech interacting and performing various tasks.</a:t>
            </a:r>
          </a:p>
        </p:txBody>
      </p:sp>
      <p:sp>
        <p:nvSpPr>
          <p:cNvPr id="4" name="Slide Number Placeholder 3"/>
          <p:cNvSpPr>
            <a:spLocks noGrp="1"/>
          </p:cNvSpPr>
          <p:nvPr>
            <p:ph type="sldNum" sz="quarter" idx="5"/>
          </p:nvPr>
        </p:nvSpPr>
        <p:spPr/>
        <p:txBody>
          <a:bodyPr/>
          <a:lstStyle/>
          <a:p>
            <a:fld id="{F0F63A9A-E296-4B31-8890-E711C9C358AD}" type="slidenum">
              <a:rPr lang="en-US" smtClean="0"/>
              <a:t>23</a:t>
            </a:fld>
            <a:endParaRPr lang="en-US"/>
          </a:p>
        </p:txBody>
      </p:sp>
    </p:spTree>
    <p:extLst>
      <p:ext uri="{BB962C8B-B14F-4D97-AF65-F5344CB8AC3E}">
        <p14:creationId xmlns:p14="http://schemas.microsoft.com/office/powerpoint/2010/main" val="3262157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Stretch approaching a participant, delivering a bottle of water, then returning to its resting position.</a:t>
            </a:r>
          </a:p>
        </p:txBody>
      </p:sp>
      <p:sp>
        <p:nvSpPr>
          <p:cNvPr id="4" name="Slide Number Placeholder 3"/>
          <p:cNvSpPr>
            <a:spLocks noGrp="1"/>
          </p:cNvSpPr>
          <p:nvPr>
            <p:ph type="sldNum" sz="quarter" idx="5"/>
          </p:nvPr>
        </p:nvSpPr>
        <p:spPr/>
        <p:txBody>
          <a:bodyPr/>
          <a:lstStyle/>
          <a:p>
            <a:fld id="{F0F63A9A-E296-4B31-8890-E711C9C358AD}" type="slidenum">
              <a:rPr lang="en-US" smtClean="0"/>
              <a:t>24</a:t>
            </a:fld>
            <a:endParaRPr lang="en-US"/>
          </a:p>
        </p:txBody>
      </p:sp>
    </p:spTree>
    <p:extLst>
      <p:ext uri="{BB962C8B-B14F-4D97-AF65-F5344CB8AC3E}">
        <p14:creationId xmlns:p14="http://schemas.microsoft.com/office/powerpoint/2010/main" val="300146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 arm robot prototype being used to remotely inspect bandages on a study participant.</a:t>
            </a:r>
          </a:p>
        </p:txBody>
      </p:sp>
      <p:sp>
        <p:nvSpPr>
          <p:cNvPr id="4" name="Slide Number Placeholder 3"/>
          <p:cNvSpPr>
            <a:spLocks noGrp="1"/>
          </p:cNvSpPr>
          <p:nvPr>
            <p:ph type="sldNum" sz="quarter" idx="5"/>
          </p:nvPr>
        </p:nvSpPr>
        <p:spPr/>
        <p:txBody>
          <a:bodyPr/>
          <a:lstStyle/>
          <a:p>
            <a:fld id="{F0F63A9A-E296-4B31-8890-E711C9C358AD}" type="slidenum">
              <a:rPr lang="en-US" smtClean="0"/>
              <a:t>25</a:t>
            </a:fld>
            <a:endParaRPr lang="en-US"/>
          </a:p>
        </p:txBody>
      </p:sp>
    </p:spTree>
    <p:extLst>
      <p:ext uri="{BB962C8B-B14F-4D97-AF65-F5344CB8AC3E}">
        <p14:creationId xmlns:p14="http://schemas.microsoft.com/office/powerpoint/2010/main" val="1355460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Robot 2 (PR2) interacting with a participant.</a:t>
            </a:r>
          </a:p>
        </p:txBody>
      </p:sp>
      <p:sp>
        <p:nvSpPr>
          <p:cNvPr id="4" name="Slide Number Placeholder 3"/>
          <p:cNvSpPr>
            <a:spLocks noGrp="1"/>
          </p:cNvSpPr>
          <p:nvPr>
            <p:ph type="sldNum" sz="quarter" idx="5"/>
          </p:nvPr>
        </p:nvSpPr>
        <p:spPr/>
        <p:txBody>
          <a:bodyPr/>
          <a:lstStyle/>
          <a:p>
            <a:fld id="{F0F63A9A-E296-4B31-8890-E711C9C358AD}" type="slidenum">
              <a:rPr lang="en-US" smtClean="0"/>
              <a:t>26</a:t>
            </a:fld>
            <a:endParaRPr lang="en-US"/>
          </a:p>
        </p:txBody>
      </p:sp>
    </p:spTree>
    <p:extLst>
      <p:ext uri="{BB962C8B-B14F-4D97-AF65-F5344CB8AC3E}">
        <p14:creationId xmlns:p14="http://schemas.microsoft.com/office/powerpoint/2010/main" val="961969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older adult population continues to grow, there is increasing demand for solutions that support </a:t>
            </a:r>
            <a:r>
              <a:rPr lang="en-US" b="1" dirty="0"/>
              <a:t>aging in place</a:t>
            </a:r>
            <a:r>
              <a:rPr lang="en-US" dirty="0"/>
              <a:t> - the ability for older adults to live independently and safely at home.</a:t>
            </a:r>
            <a:br>
              <a:rPr lang="en-US" dirty="0"/>
            </a:br>
            <a:r>
              <a:rPr lang="en-US" dirty="0"/>
              <a:t>Among the many technologies available, </a:t>
            </a:r>
            <a:r>
              <a:rPr lang="en-US" b="1" dirty="0"/>
              <a:t>assistive robots</a:t>
            </a:r>
            <a:r>
              <a:rPr lang="en-US" dirty="0"/>
              <a:t> are emerging as a promising tool to provide support and enhance quality of life for older adults.</a:t>
            </a:r>
          </a:p>
        </p:txBody>
      </p:sp>
      <p:sp>
        <p:nvSpPr>
          <p:cNvPr id="4" name="Slide Number Placeholder 3"/>
          <p:cNvSpPr>
            <a:spLocks noGrp="1"/>
          </p:cNvSpPr>
          <p:nvPr>
            <p:ph type="sldNum" sz="quarter" idx="5"/>
          </p:nvPr>
        </p:nvSpPr>
        <p:spPr/>
        <p:txBody>
          <a:bodyPr/>
          <a:lstStyle/>
          <a:p>
            <a:fld id="{F0F63A9A-E296-4B31-8890-E711C9C358AD}" type="slidenum">
              <a:rPr lang="en-US" smtClean="0"/>
              <a:t>3</a:t>
            </a:fld>
            <a:endParaRPr lang="en-US"/>
          </a:p>
        </p:txBody>
      </p:sp>
    </p:spTree>
    <p:extLst>
      <p:ext uri="{BB962C8B-B14F-4D97-AF65-F5344CB8AC3E}">
        <p14:creationId xmlns:p14="http://schemas.microsoft.com/office/powerpoint/2010/main" val="270107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Assistive robots are defined as </a:t>
            </a:r>
            <a:r>
              <a:rPr lang="en-US" b="1" dirty="0"/>
              <a:t>robots that provide aid or support to users</a:t>
            </a:r>
            <a:r>
              <a:rPr lang="en-US" dirty="0"/>
              <a:t>.</a:t>
            </a:r>
            <a:br>
              <a:rPr lang="en-US" dirty="0"/>
            </a:br>
            <a:r>
              <a:rPr lang="en-US" dirty="0"/>
              <a:t>The type of support they offer can vary widely - from </a:t>
            </a:r>
            <a:r>
              <a:rPr lang="en-US" b="1" dirty="0"/>
              <a:t>physical assistance</a:t>
            </a:r>
            <a:r>
              <a:rPr lang="en-US" dirty="0"/>
              <a:t> (like picking up objects) to </a:t>
            </a:r>
            <a:r>
              <a:rPr lang="en-US" b="1" dirty="0"/>
              <a:t>cognitive or emotional support</a:t>
            </a:r>
            <a:r>
              <a:rPr lang="en-US" dirty="0"/>
              <a:t> (such as engaging users in mental stimulation or conversation).</a:t>
            </a:r>
            <a:br>
              <a:rPr lang="en-US" dirty="0"/>
            </a:br>
            <a:r>
              <a:rPr lang="en-US" dirty="0"/>
              <a:t>These robots are designed to meet diverse needs across different populations, including older adults.</a:t>
            </a:r>
          </a:p>
        </p:txBody>
      </p:sp>
      <p:sp>
        <p:nvSpPr>
          <p:cNvPr id="4" name="Slide Number Placeholder 3"/>
          <p:cNvSpPr>
            <a:spLocks noGrp="1"/>
          </p:cNvSpPr>
          <p:nvPr>
            <p:ph type="sldNum" sz="quarter" idx="5"/>
          </p:nvPr>
        </p:nvSpPr>
        <p:spPr/>
        <p:txBody>
          <a:bodyPr/>
          <a:lstStyle/>
          <a:p>
            <a:fld id="{F0F63A9A-E296-4B31-8890-E711C9C358AD}" type="slidenum">
              <a:rPr lang="en-US" smtClean="0"/>
              <a:t>4</a:t>
            </a:fld>
            <a:endParaRPr lang="en-US"/>
          </a:p>
        </p:txBody>
      </p:sp>
    </p:spTree>
    <p:extLst>
      <p:ext uri="{BB962C8B-B14F-4D97-AF65-F5344CB8AC3E}">
        <p14:creationId xmlns:p14="http://schemas.microsoft.com/office/powerpoint/2010/main" val="3639033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AB13D-0FE0-929C-CCBB-F4728D2B13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C2DBD-9B36-F269-26C1-CFF0DE053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C1A037-186A-1A68-C60B-F6428E5300F0}"/>
              </a:ext>
            </a:extLst>
          </p:cNvPr>
          <p:cNvSpPr>
            <a:spLocks noGrp="1"/>
          </p:cNvSpPr>
          <p:nvPr>
            <p:ph type="body" idx="1"/>
          </p:nvPr>
        </p:nvSpPr>
        <p:spPr/>
        <p:txBody>
          <a:bodyPr/>
          <a:lstStyle/>
          <a:p>
            <a:r>
              <a:rPr lang="en-US" dirty="0"/>
              <a:t>This short video showcases </a:t>
            </a:r>
            <a:r>
              <a:rPr lang="en-US" b="1" dirty="0"/>
              <a:t>Stretch</a:t>
            </a:r>
            <a:r>
              <a:rPr lang="en-US" dirty="0"/>
              <a:t>, an assistive robot, performing a variety of tasks.</a:t>
            </a:r>
            <a:br>
              <a:rPr lang="en-US" dirty="0"/>
            </a:br>
            <a:r>
              <a:rPr lang="en-US" dirty="0"/>
              <a:t>The demonstration offers a practical glimpse into how assistive technologies can support users in everyday activities.</a:t>
            </a:r>
            <a:br>
              <a:rPr lang="en-US" dirty="0"/>
            </a:br>
            <a:r>
              <a:rPr lang="en-US" dirty="0"/>
              <a:t>Visual examples like this help </a:t>
            </a:r>
            <a:r>
              <a:rPr lang="en-US" b="1" dirty="0"/>
              <a:t>contextualize the diverse capabilities</a:t>
            </a:r>
            <a:r>
              <a:rPr lang="en-US" dirty="0"/>
              <a:t> of assistive robots - from providing physical help to offering cognitive support.</a:t>
            </a:r>
          </a:p>
        </p:txBody>
      </p:sp>
      <p:sp>
        <p:nvSpPr>
          <p:cNvPr id="4" name="Slide Number Placeholder 3">
            <a:extLst>
              <a:ext uri="{FF2B5EF4-FFF2-40B4-BE49-F238E27FC236}">
                <a16:creationId xmlns:a16="http://schemas.microsoft.com/office/drawing/2014/main" id="{F3A9639A-BC4F-457D-9C39-93301D0CBE62}"/>
              </a:ext>
            </a:extLst>
          </p:cNvPr>
          <p:cNvSpPr>
            <a:spLocks noGrp="1"/>
          </p:cNvSpPr>
          <p:nvPr>
            <p:ph type="sldNum" sz="quarter" idx="5"/>
          </p:nvPr>
        </p:nvSpPr>
        <p:spPr/>
        <p:txBody>
          <a:bodyPr/>
          <a:lstStyle/>
          <a:p>
            <a:fld id="{F0F63A9A-E296-4B31-8890-E711C9C358AD}" type="slidenum">
              <a:rPr lang="en-US" smtClean="0"/>
              <a:t>5</a:t>
            </a:fld>
            <a:endParaRPr lang="en-US"/>
          </a:p>
        </p:txBody>
      </p:sp>
    </p:spTree>
    <p:extLst>
      <p:ext uri="{BB962C8B-B14F-4D97-AF65-F5344CB8AC3E}">
        <p14:creationId xmlns:p14="http://schemas.microsoft.com/office/powerpoint/2010/main" val="222324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assistive robotics has advanced significantly, </a:t>
            </a:r>
            <a:r>
              <a:rPr lang="en-US" b="1" dirty="0"/>
              <a:t>older adults still face several barriers</a:t>
            </a:r>
            <a:r>
              <a:rPr lang="en-US" dirty="0"/>
              <a:t> to adoption:</a:t>
            </a:r>
          </a:p>
          <a:p>
            <a:r>
              <a:rPr lang="en-US" b="1" dirty="0"/>
              <a:t>- Cost</a:t>
            </a:r>
            <a:r>
              <a:rPr lang="en-US" dirty="0"/>
              <a:t>: Commercially available assistive robots remain expensive - with even the more affordable models costing around $20,000 - and are rarely covered by insurance.</a:t>
            </a:r>
          </a:p>
          <a:p>
            <a:r>
              <a:rPr lang="en-US" b="1" dirty="0"/>
              <a:t>- Usability</a:t>
            </a:r>
            <a:r>
              <a:rPr lang="en-US" dirty="0"/>
              <a:t>: Individuals with limited exposure to robotic technology may find these systems difficult to approach or operate.</a:t>
            </a:r>
          </a:p>
          <a:p>
            <a:r>
              <a:rPr lang="en-US" b="1" dirty="0"/>
              <a:t>- User Needs</a:t>
            </a:r>
            <a:r>
              <a:rPr lang="en-US" dirty="0"/>
              <a:t>: Assistive robots may not always align with the real-world needs of users, highlighting the importance of continued research.</a:t>
            </a:r>
          </a:p>
          <a:p>
            <a:r>
              <a:rPr lang="en-US" b="1" dirty="0"/>
              <a:t>- Trust</a:t>
            </a:r>
            <a:r>
              <a:rPr lang="en-US" dirty="0"/>
              <a:t>: Perhaps most importantly, independent and effective use of assistive robots relies on the </a:t>
            </a:r>
            <a:r>
              <a:rPr lang="en-US" b="1" dirty="0"/>
              <a:t>user’s trust in the technology</a:t>
            </a:r>
            <a:r>
              <a:rPr lang="en-US" dirty="0"/>
              <a:t>.</a:t>
            </a:r>
          </a:p>
          <a:p>
            <a:endParaRPr lang="en-US" dirty="0"/>
          </a:p>
          <a:p>
            <a:r>
              <a:rPr lang="en-US" dirty="0"/>
              <a:t>This presentation focuses on that final factor - trust - and its role in older adults’ acceptance of assistive robots.</a:t>
            </a:r>
          </a:p>
        </p:txBody>
      </p:sp>
      <p:sp>
        <p:nvSpPr>
          <p:cNvPr id="4" name="Slide Number Placeholder 3"/>
          <p:cNvSpPr>
            <a:spLocks noGrp="1"/>
          </p:cNvSpPr>
          <p:nvPr>
            <p:ph type="sldNum" sz="quarter" idx="5"/>
          </p:nvPr>
        </p:nvSpPr>
        <p:spPr/>
        <p:txBody>
          <a:bodyPr/>
          <a:lstStyle/>
          <a:p>
            <a:fld id="{F0F63A9A-E296-4B31-8890-E711C9C358AD}" type="slidenum">
              <a:rPr lang="en-US" smtClean="0"/>
              <a:t>6</a:t>
            </a:fld>
            <a:endParaRPr lang="en-US"/>
          </a:p>
        </p:txBody>
      </p:sp>
    </p:spTree>
    <p:extLst>
      <p:ext uri="{BB962C8B-B14F-4D97-AF65-F5344CB8AC3E}">
        <p14:creationId xmlns:p14="http://schemas.microsoft.com/office/powerpoint/2010/main" val="50168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define trust as the degree to which a user accepts to be vulnerable during the interaction with a robot with the confidence that the robot will not harm them. </a:t>
            </a:r>
          </a:p>
          <a:p>
            <a:r>
              <a:rPr lang="en-US" dirty="0"/>
              <a:t>This definition is based on established findings from prior studies in the field.</a:t>
            </a:r>
          </a:p>
        </p:txBody>
      </p:sp>
      <p:sp>
        <p:nvSpPr>
          <p:cNvPr id="4" name="Slide Number Placeholder 3"/>
          <p:cNvSpPr>
            <a:spLocks noGrp="1"/>
          </p:cNvSpPr>
          <p:nvPr>
            <p:ph type="sldNum" sz="quarter" idx="5"/>
          </p:nvPr>
        </p:nvSpPr>
        <p:spPr/>
        <p:txBody>
          <a:bodyPr/>
          <a:lstStyle/>
          <a:p>
            <a:fld id="{F0F63A9A-E296-4B31-8890-E711C9C358AD}" type="slidenum">
              <a:rPr lang="en-US" smtClean="0"/>
              <a:t>7</a:t>
            </a:fld>
            <a:endParaRPr lang="en-US"/>
          </a:p>
        </p:txBody>
      </p:sp>
    </p:spTree>
    <p:extLst>
      <p:ext uri="{BB962C8B-B14F-4D97-AF65-F5344CB8AC3E}">
        <p14:creationId xmlns:p14="http://schemas.microsoft.com/office/powerpoint/2010/main" val="349374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main question was: How does older adults’ familiarity with robotic technologies influence their trust in assistive robots? </a:t>
            </a:r>
          </a:p>
          <a:p>
            <a:r>
              <a:rPr lang="en-US" dirty="0"/>
              <a:t>This question guided our lab’s research, leading to three studies focused on diverse older adult groups.</a:t>
            </a:r>
          </a:p>
        </p:txBody>
      </p:sp>
      <p:sp>
        <p:nvSpPr>
          <p:cNvPr id="4" name="Slide Number Placeholder 3"/>
          <p:cNvSpPr>
            <a:spLocks noGrp="1"/>
          </p:cNvSpPr>
          <p:nvPr>
            <p:ph type="sldNum" sz="quarter" idx="5"/>
          </p:nvPr>
        </p:nvSpPr>
        <p:spPr/>
        <p:txBody>
          <a:bodyPr/>
          <a:lstStyle/>
          <a:p>
            <a:fld id="{F0F63A9A-E296-4B31-8890-E711C9C358AD}" type="slidenum">
              <a:rPr lang="en-US" smtClean="0"/>
              <a:t>8</a:t>
            </a:fld>
            <a:endParaRPr lang="en-US"/>
          </a:p>
        </p:txBody>
      </p:sp>
    </p:spTree>
    <p:extLst>
      <p:ext uri="{BB962C8B-B14F-4D97-AF65-F5344CB8AC3E}">
        <p14:creationId xmlns:p14="http://schemas.microsoft.com/office/powerpoint/2010/main" val="2152857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study used the Stretch robot to assist individuals with visual impairments in safely navigating a simulated home environment.</a:t>
            </a:r>
            <a:br>
              <a:rPr lang="en-US" dirty="0"/>
            </a:br>
            <a:r>
              <a:rPr lang="en-US" dirty="0"/>
              <a:t>Stretch, shown in the middle, is a mobile manipulator that can drive around a home and use its gripper to pick up and manipulate objects.</a:t>
            </a:r>
          </a:p>
          <a:p>
            <a:r>
              <a:rPr lang="en-US" dirty="0"/>
              <a:t>The second study involved a prototype telehealth robot called Soft Robot, designed for remote healthcare tasks like inspecting wounds, changing bandages, and reading medication labels. This robot is controlled remotely by healthcare professionals.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final study also featured Stretch but focused on supporting people with mobility impairments.</a:t>
            </a:r>
          </a:p>
        </p:txBody>
      </p:sp>
      <p:sp>
        <p:nvSpPr>
          <p:cNvPr id="4" name="Slide Number Placeholder 3"/>
          <p:cNvSpPr>
            <a:spLocks noGrp="1"/>
          </p:cNvSpPr>
          <p:nvPr>
            <p:ph type="sldNum" sz="quarter" idx="5"/>
          </p:nvPr>
        </p:nvSpPr>
        <p:spPr/>
        <p:txBody>
          <a:bodyPr/>
          <a:lstStyle/>
          <a:p>
            <a:fld id="{F0F63A9A-E296-4B31-8890-E711C9C358AD}" type="slidenum">
              <a:rPr lang="en-US" smtClean="0"/>
              <a:t>9</a:t>
            </a:fld>
            <a:endParaRPr lang="en-US"/>
          </a:p>
        </p:txBody>
      </p:sp>
    </p:spTree>
    <p:extLst>
      <p:ext uri="{BB962C8B-B14F-4D97-AF65-F5344CB8AC3E}">
        <p14:creationId xmlns:p14="http://schemas.microsoft.com/office/powerpoint/2010/main" val="393586709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34AB-529C-C2BE-5378-6D8409BC1B0D}"/>
              </a:ext>
            </a:extLst>
          </p:cNvPr>
          <p:cNvSpPr>
            <a:spLocks noGrp="1"/>
          </p:cNvSpPr>
          <p:nvPr>
            <p:ph type="ctrTitle" hasCustomPrompt="1"/>
          </p:nvPr>
        </p:nvSpPr>
        <p:spPr>
          <a:xfrm>
            <a:off x="2581275" y="152400"/>
            <a:ext cx="9144000" cy="1160462"/>
          </a:xfrm>
        </p:spPr>
        <p:txBody>
          <a:bodyPr anchor="b">
            <a:normAutofit/>
          </a:bodyPr>
          <a:lstStyle>
            <a:lvl1pPr algn="ctr">
              <a:defRPr sz="6000">
                <a:solidFill>
                  <a:schemeClr val="bg1"/>
                </a:solidFill>
                <a:latin typeface="+mj-lt"/>
                <a:ea typeface="Source Sans Pro semibold" panose="020B0603030403020204" pitchFamily="34" charset="0"/>
              </a:defRPr>
            </a:lvl1pPr>
          </a:lstStyle>
          <a:p>
            <a:r>
              <a:rPr lang="en-US" dirty="0"/>
              <a:t>Presentation Title </a:t>
            </a:r>
          </a:p>
        </p:txBody>
      </p:sp>
      <p:sp>
        <p:nvSpPr>
          <p:cNvPr id="3" name="Subtitle 2">
            <a:extLst>
              <a:ext uri="{FF2B5EF4-FFF2-40B4-BE49-F238E27FC236}">
                <a16:creationId xmlns:a16="http://schemas.microsoft.com/office/drawing/2014/main" id="{0B960EC1-074E-679F-38A1-196577BD6178}"/>
              </a:ext>
            </a:extLst>
          </p:cNvPr>
          <p:cNvSpPr>
            <a:spLocks noGrp="1"/>
          </p:cNvSpPr>
          <p:nvPr>
            <p:ph type="subTitle" idx="1" hasCustomPrompt="1"/>
          </p:nvPr>
        </p:nvSpPr>
        <p:spPr>
          <a:xfrm>
            <a:off x="2581275" y="1420813"/>
            <a:ext cx="9144000" cy="531812"/>
          </a:xfrm>
        </p:spPr>
        <p:txBody>
          <a:bodyPr>
            <a:normAutofit/>
          </a:bodyPr>
          <a:lstStyle>
            <a:lvl1pPr marL="0" indent="0" algn="ctr">
              <a:buNone/>
              <a:defRPr sz="2800">
                <a:solidFill>
                  <a:schemeClr val="bg1"/>
                </a:solidFill>
                <a:latin typeface="+mn-lt"/>
                <a:ea typeface="Source Sans Pro semibold" panose="020B06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 </a:t>
            </a:r>
          </a:p>
        </p:txBody>
      </p:sp>
      <p:grpSp>
        <p:nvGrpSpPr>
          <p:cNvPr id="21" name="Group 20">
            <a:extLst>
              <a:ext uri="{FF2B5EF4-FFF2-40B4-BE49-F238E27FC236}">
                <a16:creationId xmlns:a16="http://schemas.microsoft.com/office/drawing/2014/main" id="{6F84B4FB-3363-84E1-7A62-87D568D05326}"/>
              </a:ext>
            </a:extLst>
          </p:cNvPr>
          <p:cNvGrpSpPr/>
          <p:nvPr userDrawn="1"/>
        </p:nvGrpSpPr>
        <p:grpSpPr>
          <a:xfrm>
            <a:off x="2581274" y="5165558"/>
            <a:ext cx="9630800" cy="1692442"/>
            <a:chOff x="2581274" y="5135000"/>
            <a:chExt cx="9630800" cy="1723000"/>
          </a:xfrm>
        </p:grpSpPr>
        <p:pic>
          <p:nvPicPr>
            <p:cNvPr id="23" name="Picture 22">
              <a:extLst>
                <a:ext uri="{FF2B5EF4-FFF2-40B4-BE49-F238E27FC236}">
                  <a16:creationId xmlns:a16="http://schemas.microsoft.com/office/drawing/2014/main" id="{576E47C0-15E7-AF95-86DB-00C8533A9293}"/>
                </a:ext>
              </a:extLst>
            </p:cNvPr>
            <p:cNvPicPr/>
            <p:nvPr/>
          </p:nvPicPr>
          <p:blipFill>
            <a:blip r:embed="rId3">
              <a:extLst>
                <a:ext uri="{28A0092B-C50C-407E-A947-70E740481C1C}">
                  <a14:useLocalDpi xmlns:a14="http://schemas.microsoft.com/office/drawing/2010/main" val="0"/>
                </a:ext>
              </a:extLst>
            </a:blip>
            <a:stretch>
              <a:fillRect/>
            </a:stretch>
          </p:blipFill>
          <p:spPr>
            <a:xfrm>
              <a:off x="2581274" y="5135561"/>
              <a:ext cx="1165225" cy="1722439"/>
            </a:xfrm>
            <a:prstGeom prst="rect">
              <a:avLst/>
            </a:prstGeom>
          </p:spPr>
        </p:pic>
        <p:pic>
          <p:nvPicPr>
            <p:cNvPr id="24" name="Picture 23">
              <a:extLst>
                <a:ext uri="{FF2B5EF4-FFF2-40B4-BE49-F238E27FC236}">
                  <a16:creationId xmlns:a16="http://schemas.microsoft.com/office/drawing/2014/main" id="{C9C84610-4DE1-3A88-FE8B-0BC9D584BFDF}"/>
                </a:ext>
              </a:extLst>
            </p:cNvPr>
            <p:cNvPicPr/>
            <p:nvPr/>
          </p:nvPicPr>
          <p:blipFill rotWithShape="1">
            <a:blip r:embed="rId4" cstate="screen">
              <a:extLst>
                <a:ext uri="{28A0092B-C50C-407E-A947-70E740481C1C}">
                  <a14:useLocalDpi xmlns:a14="http://schemas.microsoft.com/office/drawing/2010/main" val="0"/>
                </a:ext>
              </a:extLst>
            </a:blip>
            <a:srcRect/>
            <a:stretch/>
          </p:blipFill>
          <p:spPr>
            <a:xfrm>
              <a:off x="3746499" y="5135000"/>
              <a:ext cx="1422391" cy="1723000"/>
            </a:xfrm>
            <a:prstGeom prst="rect">
              <a:avLst/>
            </a:prstGeom>
          </p:spPr>
        </p:pic>
        <p:pic>
          <p:nvPicPr>
            <p:cNvPr id="25" name="Picture 24">
              <a:extLst>
                <a:ext uri="{FF2B5EF4-FFF2-40B4-BE49-F238E27FC236}">
                  <a16:creationId xmlns:a16="http://schemas.microsoft.com/office/drawing/2014/main" id="{8D554337-4AEC-F4C0-A3D0-81AC8C67B020}"/>
                </a:ext>
              </a:extLst>
            </p:cNvPr>
            <p:cNvPicPr/>
            <p:nvPr/>
          </p:nvPicPr>
          <p:blipFill rotWithShape="1">
            <a:blip r:embed="rId5" cstate="screen">
              <a:extLst>
                <a:ext uri="{28A0092B-C50C-407E-A947-70E740481C1C}">
                  <a14:useLocalDpi xmlns:a14="http://schemas.microsoft.com/office/drawing/2010/main" val="0"/>
                </a:ext>
              </a:extLst>
            </a:blip>
            <a:srcRect/>
            <a:stretch/>
          </p:blipFill>
          <p:spPr>
            <a:xfrm>
              <a:off x="5168890" y="5135000"/>
              <a:ext cx="1422391" cy="1723000"/>
            </a:xfrm>
            <a:prstGeom prst="rect">
              <a:avLst/>
            </a:prstGeom>
          </p:spPr>
        </p:pic>
        <p:pic>
          <p:nvPicPr>
            <p:cNvPr id="26" name="Picture 25">
              <a:extLst>
                <a:ext uri="{FF2B5EF4-FFF2-40B4-BE49-F238E27FC236}">
                  <a16:creationId xmlns:a16="http://schemas.microsoft.com/office/drawing/2014/main" id="{22527863-083A-7121-6DA4-679978DBA4DD}"/>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6591281" y="5135000"/>
              <a:ext cx="1992219" cy="1723000"/>
            </a:xfrm>
            <a:prstGeom prst="rect">
              <a:avLst/>
            </a:prstGeom>
          </p:spPr>
        </p:pic>
        <p:pic>
          <p:nvPicPr>
            <p:cNvPr id="27" name="Picture 26">
              <a:extLst>
                <a:ext uri="{FF2B5EF4-FFF2-40B4-BE49-F238E27FC236}">
                  <a16:creationId xmlns:a16="http://schemas.microsoft.com/office/drawing/2014/main" id="{996F04C0-66FF-4027-0B33-1BD1C7D35AD2}"/>
                </a:ext>
              </a:extLst>
            </p:cNvPr>
            <p:cNvPicPr/>
            <p:nvPr/>
          </p:nvPicPr>
          <p:blipFill>
            <a:blip r:embed="rId7" cstate="screen">
              <a:extLst>
                <a:ext uri="{28A0092B-C50C-407E-A947-70E740481C1C}">
                  <a14:useLocalDpi xmlns:a14="http://schemas.microsoft.com/office/drawing/2010/main" val="0"/>
                </a:ext>
              </a:extLst>
            </a:blip>
            <a:stretch>
              <a:fillRect/>
            </a:stretch>
          </p:blipFill>
          <p:spPr>
            <a:xfrm>
              <a:off x="8583500" y="5135000"/>
              <a:ext cx="1129228" cy="1723000"/>
            </a:xfrm>
            <a:prstGeom prst="rect">
              <a:avLst/>
            </a:prstGeom>
          </p:spPr>
        </p:pic>
        <p:pic>
          <p:nvPicPr>
            <p:cNvPr id="28" name="Picture 27">
              <a:extLst>
                <a:ext uri="{FF2B5EF4-FFF2-40B4-BE49-F238E27FC236}">
                  <a16:creationId xmlns:a16="http://schemas.microsoft.com/office/drawing/2014/main" id="{8E74A8AA-FEDB-E643-5D96-466E6CEC4E74}"/>
                </a:ext>
              </a:extLst>
            </p:cNvPr>
            <p:cNvPicPr/>
            <p:nvPr/>
          </p:nvPicPr>
          <p:blipFill rotWithShape="1">
            <a:blip r:embed="rId8" cstate="screen">
              <a:extLst>
                <a:ext uri="{28A0092B-C50C-407E-A947-70E740481C1C}">
                  <a14:useLocalDpi xmlns:a14="http://schemas.microsoft.com/office/drawing/2010/main" val="0"/>
                </a:ext>
              </a:extLst>
            </a:blip>
            <a:srcRect/>
            <a:stretch/>
          </p:blipFill>
          <p:spPr>
            <a:xfrm>
              <a:off x="9712728" y="5135000"/>
              <a:ext cx="1323771" cy="1723000"/>
            </a:xfrm>
            <a:prstGeom prst="rect">
              <a:avLst/>
            </a:prstGeom>
          </p:spPr>
        </p:pic>
        <p:pic>
          <p:nvPicPr>
            <p:cNvPr id="29" name="Picture 28">
              <a:extLst>
                <a:ext uri="{FF2B5EF4-FFF2-40B4-BE49-F238E27FC236}">
                  <a16:creationId xmlns:a16="http://schemas.microsoft.com/office/drawing/2014/main" id="{E7255689-9DB9-4200-7B45-726216AB6C1C}"/>
                </a:ext>
              </a:extLst>
            </p:cNvPr>
            <p:cNvPicPr/>
            <p:nvPr/>
          </p:nvPicPr>
          <p:blipFill rotWithShape="1">
            <a:blip r:embed="rId9" cstate="screen">
              <a:extLst>
                <a:ext uri="{28A0092B-C50C-407E-A947-70E740481C1C}">
                  <a14:useLocalDpi xmlns:a14="http://schemas.microsoft.com/office/drawing/2010/main" val="0"/>
                </a:ext>
              </a:extLst>
            </a:blip>
            <a:srcRect/>
            <a:stretch/>
          </p:blipFill>
          <p:spPr>
            <a:xfrm>
              <a:off x="11036499" y="5135000"/>
              <a:ext cx="1175575" cy="1723000"/>
            </a:xfrm>
            <a:prstGeom prst="rect">
              <a:avLst/>
            </a:prstGeom>
          </p:spPr>
        </p:pic>
      </p:grpSp>
    </p:spTree>
    <p:extLst>
      <p:ext uri="{BB962C8B-B14F-4D97-AF65-F5344CB8AC3E}">
        <p14:creationId xmlns:p14="http://schemas.microsoft.com/office/powerpoint/2010/main" val="1878254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9C6A-D0F3-ECCD-4845-FDFBB0A86173}"/>
              </a:ext>
            </a:extLst>
          </p:cNvPr>
          <p:cNvSpPr>
            <a:spLocks noGrp="1"/>
          </p:cNvSpPr>
          <p:nvPr>
            <p:ph type="title" hasCustomPrompt="1"/>
          </p:nvPr>
        </p:nvSpPr>
        <p:spPr>
          <a:xfrm>
            <a:off x="1638300" y="2005564"/>
            <a:ext cx="10515600" cy="1328186"/>
          </a:xfrm>
        </p:spPr>
        <p:txBody>
          <a:bodyPr anchor="b"/>
          <a:lstStyle>
            <a:lvl1pPr>
              <a:defRPr sz="8000">
                <a:solidFill>
                  <a:schemeClr val="bg1"/>
                </a:solidFill>
                <a:latin typeface="+mj-lt"/>
                <a:ea typeface="Source Sans Pro semibold" panose="020B0603030403020204" pitchFamily="34" charset="0"/>
              </a:defRPr>
            </a:lvl1pPr>
          </a:lstStyle>
          <a:p>
            <a:r>
              <a:rPr lang="en-US" dirty="0"/>
              <a:t>HEADING</a:t>
            </a:r>
          </a:p>
        </p:txBody>
      </p:sp>
      <p:pic>
        <p:nvPicPr>
          <p:cNvPr id="10" name="Picture 9">
            <a:extLst>
              <a:ext uri="{FF2B5EF4-FFF2-40B4-BE49-F238E27FC236}">
                <a16:creationId xmlns:a16="http://schemas.microsoft.com/office/drawing/2014/main" id="{C1AC26CF-C3A9-5B73-E270-5761ADCE6937}"/>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073317" y="6334093"/>
            <a:ext cx="3528481" cy="443216"/>
          </a:xfrm>
          <a:prstGeom prst="rect">
            <a:avLst/>
          </a:prstGeom>
        </p:spPr>
      </p:pic>
      <p:sp>
        <p:nvSpPr>
          <p:cNvPr id="12" name="Title Accent">
            <a:extLst>
              <a:ext uri="{FF2B5EF4-FFF2-40B4-BE49-F238E27FC236}">
                <a16:creationId xmlns:a16="http://schemas.microsoft.com/office/drawing/2014/main" id="{6CC76B6C-8066-9D52-0CF1-E70A40E0B3EA}"/>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rgbClr val="FF5F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3" name="Block I">
            <a:extLst>
              <a:ext uri="{FF2B5EF4-FFF2-40B4-BE49-F238E27FC236}">
                <a16:creationId xmlns:a16="http://schemas.microsoft.com/office/drawing/2014/main" id="{E539048F-E90A-98AE-ACFB-0939266EF35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4" name="Text Placeholder 4">
            <a:extLst>
              <a:ext uri="{FF2B5EF4-FFF2-40B4-BE49-F238E27FC236}">
                <a16:creationId xmlns:a16="http://schemas.microsoft.com/office/drawing/2014/main" id="{A0073DB6-475B-F600-5604-0B983CE77AC4}"/>
              </a:ext>
            </a:extLst>
          </p:cNvPr>
          <p:cNvSpPr>
            <a:spLocks noGrp="1"/>
          </p:cNvSpPr>
          <p:nvPr>
            <p:ph type="body" sz="quarter" idx="10" hasCustomPrompt="1"/>
          </p:nvPr>
        </p:nvSpPr>
        <p:spPr>
          <a:xfrm>
            <a:off x="1638300" y="3507353"/>
            <a:ext cx="10515600" cy="790575"/>
          </a:xfr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Tree>
    <p:extLst>
      <p:ext uri="{BB962C8B-B14F-4D97-AF65-F5344CB8AC3E}">
        <p14:creationId xmlns:p14="http://schemas.microsoft.com/office/powerpoint/2010/main" val="316591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6D8F26C1-D473-A717-BB22-0F0E4C346831}"/>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Tree>
    <p:extLst>
      <p:ext uri="{BB962C8B-B14F-4D97-AF65-F5344CB8AC3E}">
        <p14:creationId xmlns:p14="http://schemas.microsoft.com/office/powerpoint/2010/main" val="150332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01296D9-A473-396C-C0C8-4DBF1267FBF6}"/>
              </a:ext>
            </a:extLst>
          </p:cNvPr>
          <p:cNvSpPr>
            <a:spLocks noGrp="1"/>
          </p:cNvSpPr>
          <p:nvPr>
            <p:ph type="body" sz="quarter" idx="27" hasCustomPrompt="1"/>
          </p:nvPr>
        </p:nvSpPr>
        <p:spPr>
          <a:xfrm>
            <a:off x="817563" y="1668463"/>
            <a:ext cx="9428162" cy="4270375"/>
          </a:xfrm>
        </p:spPr>
        <p:txBody>
          <a:bodyPr/>
          <a:lstStyle>
            <a:lvl1pPr>
              <a:defRPr>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add text</a:t>
            </a:r>
          </a:p>
        </p:txBody>
      </p:sp>
      <p:sp>
        <p:nvSpPr>
          <p:cNvPr id="4" name="Title Accent">
            <a:extLst>
              <a:ext uri="{FF2B5EF4-FFF2-40B4-BE49-F238E27FC236}">
                <a16:creationId xmlns:a16="http://schemas.microsoft.com/office/drawing/2014/main" id="{4E78DE71-6835-4944-832E-31A2BF919CCF}"/>
              </a:ext>
              <a:ext uri="{C183D7F6-B498-43B3-948B-1728B52AA6E4}">
                <adec:decorative xmlns:adec="http://schemas.microsoft.com/office/drawing/2017/decorative" val="1"/>
              </a:ext>
            </a:extLst>
          </p:cNvPr>
          <p:cNvSpPr/>
          <p:nvPr userDrawn="1"/>
        </p:nvSpPr>
        <p:spPr>
          <a:xfrm rot="5400000">
            <a:off x="265364" y="533655"/>
            <a:ext cx="809310" cy="98238"/>
          </a:xfrm>
          <a:prstGeom prst="rect">
            <a:avLst/>
          </a:prstGeom>
          <a:solidFill>
            <a:srgbClr val="FF5F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pic>
        <p:nvPicPr>
          <p:cNvPr id="10" name="Block I">
            <a:extLst>
              <a:ext uri="{FF2B5EF4-FFF2-40B4-BE49-F238E27FC236}">
                <a16:creationId xmlns:a16="http://schemas.microsoft.com/office/drawing/2014/main" id="{5FBBC4AE-BA3A-7D07-2AA2-369DAC15CA54}"/>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11185049" y="209939"/>
            <a:ext cx="516232" cy="745668"/>
          </a:xfrm>
          <a:prstGeom prst="rect">
            <a:avLst/>
          </a:prstGeom>
        </p:spPr>
      </p:pic>
      <p:sp>
        <p:nvSpPr>
          <p:cNvPr id="11" name="Text Placeholder 3">
            <a:extLst>
              <a:ext uri="{FF2B5EF4-FFF2-40B4-BE49-F238E27FC236}">
                <a16:creationId xmlns:a16="http://schemas.microsoft.com/office/drawing/2014/main" id="{1ABBC7D3-5D91-989B-DD9F-A4D92CCC95B8}"/>
              </a:ext>
            </a:extLst>
          </p:cNvPr>
          <p:cNvSpPr>
            <a:spLocks noGrp="1"/>
          </p:cNvSpPr>
          <p:nvPr>
            <p:ph type="body" sz="quarter" idx="26" hasCustomPrompt="1"/>
          </p:nvPr>
        </p:nvSpPr>
        <p:spPr>
          <a:xfrm>
            <a:off x="839556" y="209938"/>
            <a:ext cx="9428163" cy="745669"/>
          </a:xfrm>
        </p:spPr>
        <p:txBody>
          <a:bodyPr>
            <a:noAutofit/>
          </a:bodyPr>
          <a:lstStyle>
            <a:lvl1pPr marL="0" indent="0" algn="l">
              <a:lnSpc>
                <a:spcPct val="100000"/>
              </a:lnSpc>
              <a:buNone/>
              <a:defRPr sz="48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a:t>
            </a:r>
          </a:p>
        </p:txBody>
      </p:sp>
      <p:sp>
        <p:nvSpPr>
          <p:cNvPr id="12" name="Footer background">
            <a:extLst>
              <a:ext uri="{FF2B5EF4-FFF2-40B4-BE49-F238E27FC236}">
                <a16:creationId xmlns:a16="http://schemas.microsoft.com/office/drawing/2014/main" id="{48A9CD9E-C5BE-5B8D-2085-EA8E4383173E}"/>
              </a:ext>
              <a:ext uri="{C183D7F6-B498-43B3-948B-1728B52AA6E4}">
                <adec:decorative xmlns:adec="http://schemas.microsoft.com/office/drawing/2017/decorative" val="1"/>
              </a:ext>
            </a:extLst>
          </p:cNvPr>
          <p:cNvSpPr/>
          <p:nvPr userDrawn="1"/>
        </p:nvSpPr>
        <p:spPr>
          <a:xfrm>
            <a:off x="0" y="6242424"/>
            <a:ext cx="12192000" cy="615576"/>
          </a:xfrm>
          <a:prstGeom prst="rect">
            <a:avLst/>
          </a:prstGeom>
          <a:solidFill>
            <a:srgbClr val="1329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pic>
        <p:nvPicPr>
          <p:cNvPr id="13" name="Picture 12">
            <a:extLst>
              <a:ext uri="{FF2B5EF4-FFF2-40B4-BE49-F238E27FC236}">
                <a16:creationId xmlns:a16="http://schemas.microsoft.com/office/drawing/2014/main" id="{C3F4C56F-FFB2-FD56-CFD4-68ED436CE77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073317" y="6334093"/>
            <a:ext cx="3528481" cy="443216"/>
          </a:xfrm>
          <a:prstGeom prst="rect">
            <a:avLst/>
          </a:prstGeom>
        </p:spPr>
      </p:pic>
      <p:sp>
        <p:nvSpPr>
          <p:cNvPr id="14" name="Slide Number Placeholder 1">
            <a:extLst>
              <a:ext uri="{FF2B5EF4-FFF2-40B4-BE49-F238E27FC236}">
                <a16:creationId xmlns:a16="http://schemas.microsoft.com/office/drawing/2014/main" id="{03F65B90-54F9-D9CF-6138-D33ED4DDC4A7}"/>
              </a:ext>
            </a:extLst>
          </p:cNvPr>
          <p:cNvSpPr>
            <a:spLocks noGrp="1"/>
          </p:cNvSpPr>
          <p:nvPr>
            <p:ph type="sldNum" sz="quarter" idx="31"/>
          </p:nvPr>
        </p:nvSpPr>
        <p:spPr>
          <a:xfrm>
            <a:off x="9034281" y="6367649"/>
            <a:ext cx="2743200" cy="365125"/>
          </a:xfrm>
        </p:spPr>
        <p:txBody>
          <a:bodyPr/>
          <a:lstStyle>
            <a:lvl1pPr>
              <a:defRPr sz="1600">
                <a:solidFill>
                  <a:schemeClr val="bg1">
                    <a:lumMod val="85000"/>
                  </a:schemeClr>
                </a:solidFill>
              </a:defRPr>
            </a:lvl1pPr>
          </a:lstStyle>
          <a:p>
            <a:fld id="{B0278A82-3642-4AA1-B5E8-C2335F29534A}" type="slidenum">
              <a:rPr lang="en-US" smtClean="0"/>
              <a:pPr/>
              <a:t>‹#›</a:t>
            </a:fld>
            <a:endParaRPr lang="en-US" dirty="0"/>
          </a:p>
        </p:txBody>
      </p:sp>
    </p:spTree>
    <p:extLst>
      <p:ext uri="{BB962C8B-B14F-4D97-AF65-F5344CB8AC3E}">
        <p14:creationId xmlns:p14="http://schemas.microsoft.com/office/powerpoint/2010/main" val="2624960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UofI Wordmark">
            <a:extLst>
              <a:ext uri="{FF2B5EF4-FFF2-40B4-BE49-F238E27FC236}">
                <a16:creationId xmlns:a16="http://schemas.microsoft.com/office/drawing/2014/main" id="{AAA2795D-38B0-ACF8-2870-41D10009284D}"/>
              </a:ext>
              <a:ext uri="{C183D7F6-B498-43B3-948B-1728B52AA6E4}">
                <adec:decorative xmlns:adec="http://schemas.microsoft.com/office/drawing/2017/decorative" val="0"/>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3208436" y="2680726"/>
            <a:ext cx="5775128" cy="1496545"/>
          </a:xfrm>
          <a:prstGeom prst="rect">
            <a:avLst/>
          </a:prstGeom>
        </p:spPr>
      </p:pic>
    </p:spTree>
    <p:extLst>
      <p:ext uri="{BB962C8B-B14F-4D97-AF65-F5344CB8AC3E}">
        <p14:creationId xmlns:p14="http://schemas.microsoft.com/office/powerpoint/2010/main" val="262581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5C2C3DC9-CBAF-E0AA-9E07-BE81DC638CD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4" cy="6856612"/>
          </a:xfrm>
          <a:prstGeom prst="rect">
            <a:avLst/>
          </a:prstGeom>
        </p:spPr>
      </p:pic>
      <p:sp>
        <p:nvSpPr>
          <p:cNvPr id="3" name="Title Placeholder">
            <a:extLst>
              <a:ext uri="{FF2B5EF4-FFF2-40B4-BE49-F238E27FC236}">
                <a16:creationId xmlns:a16="http://schemas.microsoft.com/office/drawing/2014/main" id="{ACA65AA5-72F7-BA65-02CD-944C75DCABA4}"/>
              </a:ext>
            </a:extLst>
          </p:cNvPr>
          <p:cNvSpPr>
            <a:spLocks noGrp="1"/>
          </p:cNvSpPr>
          <p:nvPr>
            <p:ph type="body" sz="quarter" idx="10" hasCustomPrompt="1"/>
          </p:nvPr>
        </p:nvSpPr>
        <p:spPr>
          <a:xfrm>
            <a:off x="1" y="2163545"/>
            <a:ext cx="12189530"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a:t>Presentation Title</a:t>
            </a:r>
          </a:p>
        </p:txBody>
      </p:sp>
      <p:sp>
        <p:nvSpPr>
          <p:cNvPr id="4" name="Department/Unit name Placeholder">
            <a:extLst>
              <a:ext uri="{FF2B5EF4-FFF2-40B4-BE49-F238E27FC236}">
                <a16:creationId xmlns:a16="http://schemas.microsoft.com/office/drawing/2014/main" id="{3E44D2A3-C965-C633-19E4-D7543644A742}"/>
              </a:ext>
            </a:extLst>
          </p:cNvPr>
          <p:cNvSpPr>
            <a:spLocks noGrp="1"/>
          </p:cNvSpPr>
          <p:nvPr>
            <p:ph type="body" sz="quarter" idx="11" hasCustomPrompt="1"/>
          </p:nvPr>
        </p:nvSpPr>
        <p:spPr>
          <a:xfrm>
            <a:off x="2471" y="3694701"/>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Department/Unit Name</a:t>
            </a:r>
          </a:p>
        </p:txBody>
      </p:sp>
      <p:sp>
        <p:nvSpPr>
          <p:cNvPr id="6" name="Date Placeholder">
            <a:extLst>
              <a:ext uri="{FF2B5EF4-FFF2-40B4-BE49-F238E27FC236}">
                <a16:creationId xmlns:a16="http://schemas.microsoft.com/office/drawing/2014/main" id="{A11F428D-6D39-7B6D-AFE8-65D4134A9969}"/>
              </a:ext>
            </a:extLst>
          </p:cNvPr>
          <p:cNvSpPr>
            <a:spLocks noGrp="1"/>
          </p:cNvSpPr>
          <p:nvPr>
            <p:ph type="body" sz="quarter" idx="12" hasCustomPrompt="1"/>
          </p:nvPr>
        </p:nvSpPr>
        <p:spPr>
          <a:xfrm>
            <a:off x="0" y="4500134"/>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Date</a:t>
            </a:r>
          </a:p>
        </p:txBody>
      </p:sp>
      <p:sp>
        <p:nvSpPr>
          <p:cNvPr id="2" name="Slide Number Placeholder 1">
            <a:extLst>
              <a:ext uri="{FF2B5EF4-FFF2-40B4-BE49-F238E27FC236}">
                <a16:creationId xmlns:a16="http://schemas.microsoft.com/office/drawing/2014/main" id="{BB48F2CF-5897-1825-EE38-CF58C8B86B74}"/>
              </a:ext>
            </a:extLst>
          </p:cNvPr>
          <p:cNvSpPr>
            <a:spLocks noGrp="1"/>
          </p:cNvSpPr>
          <p:nvPr>
            <p:ph type="sldNum" sz="quarter" idx="13"/>
          </p:nvPr>
        </p:nvSpPr>
        <p:spPr/>
        <p:txBody>
          <a:bodyPr/>
          <a:lstStyle/>
          <a:p>
            <a:fld id="{B0278A82-3642-4AA1-B5E8-C2335F29534A}" type="slidenum">
              <a:rPr lang="en-US" smtClean="0"/>
              <a:t>‹#›</a:t>
            </a:fld>
            <a:endParaRPr lang="en-US"/>
          </a:p>
        </p:txBody>
      </p:sp>
    </p:spTree>
    <p:extLst>
      <p:ext uri="{BB962C8B-B14F-4D97-AF65-F5344CB8AC3E}">
        <p14:creationId xmlns:p14="http://schemas.microsoft.com/office/powerpoint/2010/main" val="2096207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46134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ABB9B0-86CB-7B28-FD4B-32504962C993}"/>
              </a:ext>
            </a:extLst>
          </p:cNvPr>
          <p:cNvSpPr>
            <a:spLocks noGrp="1"/>
          </p:cNvSpPr>
          <p:nvPr>
            <p:ph type="title"/>
          </p:nvPr>
        </p:nvSpPr>
        <p:spPr>
          <a:xfrm>
            <a:off x="897503" y="209936"/>
            <a:ext cx="9880107"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B1F09-4D50-AAF9-69DE-97864FF219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4F4A3F-52EB-A7AB-93EB-30F623669302}"/>
              </a:ext>
            </a:extLst>
          </p:cNvPr>
          <p:cNvSpPr>
            <a:spLocks noGrp="1"/>
          </p:cNvSpPr>
          <p:nvPr>
            <p:ph type="sldNum" sz="quarter" idx="4"/>
          </p:nvPr>
        </p:nvSpPr>
        <p:spPr>
          <a:xfrm>
            <a:off x="8958081" y="636914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278A82-3642-4AA1-B5E8-C2335F29534A}" type="slidenum">
              <a:rPr lang="en-US" smtClean="0"/>
              <a:t>‹#›</a:t>
            </a:fld>
            <a:endParaRPr lang="en-US"/>
          </a:p>
        </p:txBody>
      </p:sp>
    </p:spTree>
    <p:extLst>
      <p:ext uri="{BB962C8B-B14F-4D97-AF65-F5344CB8AC3E}">
        <p14:creationId xmlns:p14="http://schemas.microsoft.com/office/powerpoint/2010/main" val="322105315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33" r:id="rId3"/>
    <p:sldLayoutId id="2147483654" r:id="rId4"/>
    <p:sldLayoutId id="2147483676" r:id="rId5"/>
    <p:sldLayoutId id="2147483687" r:id="rId6"/>
    <p:sldLayoutId id="2147483734"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3.jpe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hemeOverride" Target="../theme/themeOverride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hemeOverride" Target="../theme/themeOverride3.xml"/><Relationship Id="rId6" Type="http://schemas.openxmlformats.org/officeDocument/2006/relationships/image" Target="../media/image49.png"/><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0.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8.gif"/><Relationship Id="rId5" Type="http://schemas.openxmlformats.org/officeDocument/2006/relationships/image" Target="../media/image37.jpe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51BF5D39-A548-DBEE-51E8-97699F0E389B}"/>
              </a:ext>
            </a:extLst>
          </p:cNvPr>
          <p:cNvSpPr>
            <a:spLocks noGrp="1"/>
          </p:cNvSpPr>
          <p:nvPr>
            <p:ph type="subTitle" idx="1"/>
          </p:nvPr>
        </p:nvSpPr>
        <p:spPr>
          <a:xfrm>
            <a:off x="4985897" y="3429000"/>
            <a:ext cx="4461094" cy="686168"/>
          </a:xfrm>
        </p:spPr>
        <p:txBody>
          <a:bodyPr vert="horz" lIns="91440" tIns="45720" rIns="91440" bIns="45720" rtlCol="0" anchor="ctr">
            <a:normAutofit/>
          </a:bodyPr>
          <a:lstStyle/>
          <a:p>
            <a:pPr>
              <a:lnSpc>
                <a:spcPct val="80000"/>
              </a:lnSpc>
            </a:pPr>
            <a:r>
              <a:rPr lang="en-US" sz="2400" dirty="0">
                <a:latin typeface="+mj-lt"/>
                <a:cs typeface="Calibri"/>
              </a:rPr>
              <a:t>Saathveek Gowrishankar</a:t>
            </a:r>
          </a:p>
          <a:p>
            <a:r>
              <a:rPr lang="en-US" sz="1200" dirty="0">
                <a:latin typeface="+mj-lt"/>
                <a:cs typeface="Calibri"/>
              </a:rPr>
              <a:t>Dr. Samuel Olatunji, Dr. Wendy Rogers</a:t>
            </a:r>
          </a:p>
        </p:txBody>
      </p:sp>
      <p:sp>
        <p:nvSpPr>
          <p:cNvPr id="14" name="Title 13">
            <a:extLst>
              <a:ext uri="{FF2B5EF4-FFF2-40B4-BE49-F238E27FC236}">
                <a16:creationId xmlns:a16="http://schemas.microsoft.com/office/drawing/2014/main" id="{613B1A20-EB72-7361-1545-E8D5515A74D2}"/>
              </a:ext>
            </a:extLst>
          </p:cNvPr>
          <p:cNvSpPr>
            <a:spLocks noGrp="1"/>
          </p:cNvSpPr>
          <p:nvPr>
            <p:ph type="ctrTitle"/>
          </p:nvPr>
        </p:nvSpPr>
        <p:spPr>
          <a:xfrm>
            <a:off x="2626430" y="1817515"/>
            <a:ext cx="9565569" cy="1693333"/>
          </a:xfrm>
        </p:spPr>
        <p:txBody>
          <a:bodyPr anchor="ctr">
            <a:noAutofit/>
          </a:bodyPr>
          <a:lstStyle/>
          <a:p>
            <a:r>
              <a:rPr lang="en-US" sz="3600" b="1" dirty="0">
                <a:latin typeface="+mn-lt"/>
              </a:rPr>
              <a:t>A Machine Learning Approach to Understanding Older Adults’ Trust in Assistive Robots</a:t>
            </a:r>
          </a:p>
        </p:txBody>
      </p:sp>
      <p:pic>
        <p:nvPicPr>
          <p:cNvPr id="7" name="Picture 6">
            <a:extLst>
              <a:ext uri="{FF2B5EF4-FFF2-40B4-BE49-F238E27FC236}">
                <a16:creationId xmlns:a16="http://schemas.microsoft.com/office/drawing/2014/main" id="{C43AFF0D-10EB-F1C2-3403-21F2F3EA9E23}"/>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1345" y="6491110"/>
            <a:ext cx="2116145" cy="265811"/>
          </a:xfrm>
          <a:prstGeom prst="rect">
            <a:avLst/>
          </a:prstGeom>
        </p:spPr>
      </p:pic>
    </p:spTree>
    <p:extLst>
      <p:ext uri="{BB962C8B-B14F-4D97-AF65-F5344CB8AC3E}">
        <p14:creationId xmlns:p14="http://schemas.microsoft.com/office/powerpoint/2010/main" val="2489246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DF3A7E-2EC8-62BC-4060-B43D623346F6}"/>
              </a:ext>
            </a:extLst>
          </p:cNvPr>
          <p:cNvSpPr>
            <a:spLocks noGrp="1"/>
          </p:cNvSpPr>
          <p:nvPr>
            <p:ph type="sldNum" sz="quarter" idx="31"/>
          </p:nvPr>
        </p:nvSpPr>
        <p:spPr/>
        <p:txBody>
          <a:bodyPr/>
          <a:lstStyle/>
          <a:p>
            <a:fld id="{B0278A82-3642-4AA1-B5E8-C2335F29534A}" type="slidenum">
              <a:rPr lang="en-US" smtClean="0"/>
              <a:t>10</a:t>
            </a:fld>
            <a:endParaRPr lang="en-US" dirty="0"/>
          </a:p>
        </p:txBody>
      </p:sp>
      <p:sp>
        <p:nvSpPr>
          <p:cNvPr id="13" name="Text Placeholder 2">
            <a:extLst>
              <a:ext uri="{FF2B5EF4-FFF2-40B4-BE49-F238E27FC236}">
                <a16:creationId xmlns:a16="http://schemas.microsoft.com/office/drawing/2014/main" id="{62768C83-E3F9-647D-CAB7-1F836E97E7E5}"/>
              </a:ext>
            </a:extLst>
          </p:cNvPr>
          <p:cNvSpPr txBox="1">
            <a:spLocks/>
          </p:cNvSpPr>
          <p:nvPr/>
        </p:nvSpPr>
        <p:spPr>
          <a:xfrm>
            <a:off x="6279253" y="1491397"/>
            <a:ext cx="5422028" cy="4512796"/>
          </a:xfrm>
          <a:prstGeom prst="rect">
            <a:avLst/>
          </a:prstGeom>
          <a:solidFill>
            <a:schemeClr val="accent5">
              <a:lumMod val="20000"/>
              <a:lumOff val="80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FF5F0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solidFill>
                  <a:schemeClr val="tx1"/>
                </a:solidFill>
                <a:latin typeface="+mn-lt"/>
              </a:rPr>
              <a:t>Robot Trust</a:t>
            </a:r>
            <a:endParaRPr lang="en-US" sz="2800" dirty="0">
              <a:solidFill>
                <a:schemeClr val="tx1"/>
              </a:solidFill>
              <a:latin typeface="+mn-lt"/>
            </a:endParaRPr>
          </a:p>
          <a:p>
            <a:r>
              <a:rPr lang="en-US" sz="2800" dirty="0">
                <a:solidFill>
                  <a:schemeClr val="tx1"/>
                </a:solidFill>
                <a:latin typeface="+mn-lt"/>
              </a:rPr>
              <a:t>Evaluating multiple dimensions of trust</a:t>
            </a:r>
          </a:p>
          <a:p>
            <a:r>
              <a:rPr lang="en-US" sz="2800" dirty="0">
                <a:solidFill>
                  <a:schemeClr val="tx1"/>
                </a:solidFill>
                <a:latin typeface="+mn-lt"/>
              </a:rPr>
              <a:t>(e.g., capability, accuracy, reliability)</a:t>
            </a:r>
          </a:p>
          <a:p>
            <a:endParaRPr lang="en-US" sz="1400" dirty="0">
              <a:solidFill>
                <a:schemeClr val="tx1"/>
              </a:solidFill>
              <a:latin typeface="+mn-lt"/>
            </a:endParaRPr>
          </a:p>
          <a:p>
            <a:r>
              <a:rPr lang="en-US" sz="2800" dirty="0">
                <a:solidFill>
                  <a:schemeClr val="tx1"/>
                </a:solidFill>
                <a:latin typeface="+mn-lt"/>
              </a:rPr>
              <a:t>Likert Scale of 1-5: </a:t>
            </a:r>
          </a:p>
          <a:p>
            <a:pPr marL="514350" indent="-514350">
              <a:buFont typeface="+mj-lt"/>
              <a:buAutoNum type="arabicPeriod"/>
            </a:pPr>
            <a:r>
              <a:rPr lang="en-US" sz="2800" dirty="0">
                <a:solidFill>
                  <a:schemeClr val="tx1"/>
                </a:solidFill>
                <a:latin typeface="+mn-lt"/>
              </a:rPr>
              <a:t>Strongly Disagree</a:t>
            </a:r>
          </a:p>
          <a:p>
            <a:pPr marL="514350" indent="-514350">
              <a:buFont typeface="+mj-lt"/>
              <a:buAutoNum type="arabicPeriod" startAt="5"/>
            </a:pPr>
            <a:r>
              <a:rPr lang="en-US" sz="2800" dirty="0">
                <a:solidFill>
                  <a:schemeClr val="tx1"/>
                </a:solidFill>
                <a:latin typeface="+mn-lt"/>
              </a:rPr>
              <a:t>Strong Agree</a:t>
            </a:r>
          </a:p>
          <a:p>
            <a:pPr algn="r"/>
            <a:endParaRPr lang="en-US" sz="1600" dirty="0">
              <a:solidFill>
                <a:schemeClr val="tx1"/>
              </a:solidFill>
              <a:latin typeface="+mn-lt"/>
            </a:endParaRPr>
          </a:p>
          <a:p>
            <a:pPr algn="r"/>
            <a:r>
              <a:rPr lang="en-US" sz="1600" dirty="0">
                <a:solidFill>
                  <a:schemeClr val="tx1"/>
                </a:solidFill>
                <a:latin typeface="+mn-lt"/>
              </a:rPr>
              <a:t>Ullman &amp; </a:t>
            </a:r>
            <a:r>
              <a:rPr lang="en-US" sz="1600" dirty="0" err="1">
                <a:solidFill>
                  <a:schemeClr val="tx1"/>
                </a:solidFill>
                <a:latin typeface="+mn-lt"/>
              </a:rPr>
              <a:t>Malle</a:t>
            </a:r>
            <a:r>
              <a:rPr lang="en-US" sz="1600" dirty="0">
                <a:solidFill>
                  <a:schemeClr val="tx1"/>
                </a:solidFill>
                <a:latin typeface="+mn-lt"/>
              </a:rPr>
              <a:t>, 2018</a:t>
            </a:r>
          </a:p>
        </p:txBody>
      </p:sp>
      <p:sp>
        <p:nvSpPr>
          <p:cNvPr id="3" name="Text Placeholder 8">
            <a:extLst>
              <a:ext uri="{FF2B5EF4-FFF2-40B4-BE49-F238E27FC236}">
                <a16:creationId xmlns:a16="http://schemas.microsoft.com/office/drawing/2014/main" id="{3BB02CD3-10A6-C7C9-388D-35B99530B270}"/>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Initial Data (N = 47)</a:t>
            </a:r>
          </a:p>
        </p:txBody>
      </p:sp>
      <p:sp>
        <p:nvSpPr>
          <p:cNvPr id="10" name="Text Placeholder 2">
            <a:extLst>
              <a:ext uri="{FF2B5EF4-FFF2-40B4-BE49-F238E27FC236}">
                <a16:creationId xmlns:a16="http://schemas.microsoft.com/office/drawing/2014/main" id="{7ADAC88A-9433-7B8D-5939-60E58E75C971}"/>
              </a:ext>
            </a:extLst>
          </p:cNvPr>
          <p:cNvSpPr>
            <a:spLocks noGrp="1"/>
          </p:cNvSpPr>
          <p:nvPr>
            <p:ph type="body" sz="quarter" idx="27"/>
          </p:nvPr>
        </p:nvSpPr>
        <p:spPr>
          <a:xfrm>
            <a:off x="568360" y="1491398"/>
            <a:ext cx="5422028" cy="4512796"/>
          </a:xfrm>
          <a:solidFill>
            <a:schemeClr val="accent2">
              <a:lumMod val="20000"/>
              <a:lumOff val="80000"/>
            </a:schemeClr>
          </a:solidFill>
        </p:spPr>
        <p:txBody>
          <a:bodyPr>
            <a:noAutofit/>
          </a:bodyPr>
          <a:lstStyle/>
          <a:p>
            <a:pPr marL="0" indent="0">
              <a:buNone/>
            </a:pPr>
            <a:r>
              <a:rPr lang="en-US" sz="2800" b="1" dirty="0">
                <a:solidFill>
                  <a:schemeClr val="tx1"/>
                </a:solidFill>
                <a:latin typeface="+mn-lt"/>
              </a:rPr>
              <a:t>Robot Familiarity and Use</a:t>
            </a:r>
            <a:endParaRPr lang="en-US" sz="2800" dirty="0">
              <a:solidFill>
                <a:schemeClr val="tx1"/>
              </a:solidFill>
              <a:latin typeface="+mn-lt"/>
            </a:endParaRPr>
          </a:p>
          <a:p>
            <a:pPr marL="0" indent="0">
              <a:buNone/>
            </a:pPr>
            <a:r>
              <a:rPr lang="en-US" sz="2800" dirty="0">
                <a:solidFill>
                  <a:schemeClr val="tx1"/>
                </a:solidFill>
                <a:latin typeface="+mn-lt"/>
              </a:rPr>
              <a:t>13 different types of robots </a:t>
            </a:r>
          </a:p>
          <a:p>
            <a:pPr marL="0" indent="0">
              <a:buNone/>
            </a:pPr>
            <a:r>
              <a:rPr lang="en-US" sz="2800" dirty="0">
                <a:solidFill>
                  <a:schemeClr val="tx1"/>
                </a:solidFill>
                <a:latin typeface="+mn-lt"/>
              </a:rPr>
              <a:t>(e.g., manufacturing, domestic, entertainment)</a:t>
            </a:r>
          </a:p>
          <a:p>
            <a:pPr marL="0" indent="0">
              <a:buNone/>
            </a:pPr>
            <a:endParaRPr lang="en-US" sz="1400" dirty="0">
              <a:solidFill>
                <a:schemeClr val="tx1"/>
              </a:solidFill>
              <a:latin typeface="+mn-lt"/>
            </a:endParaRPr>
          </a:p>
          <a:p>
            <a:pPr marL="0" indent="0">
              <a:buNone/>
            </a:pPr>
            <a:r>
              <a:rPr lang="en-US" sz="2800" dirty="0">
                <a:solidFill>
                  <a:schemeClr val="tx1"/>
                </a:solidFill>
                <a:latin typeface="+mn-lt"/>
              </a:rPr>
              <a:t>Likert Scale of 1-5: </a:t>
            </a:r>
          </a:p>
          <a:p>
            <a:pPr marL="514350" indent="-514350">
              <a:buFont typeface="+mj-lt"/>
              <a:buAutoNum type="arabicPeriod"/>
            </a:pPr>
            <a:r>
              <a:rPr lang="en-US" sz="2800" dirty="0">
                <a:solidFill>
                  <a:schemeClr val="tx1"/>
                </a:solidFill>
                <a:latin typeface="+mn-lt"/>
              </a:rPr>
              <a:t>Not sure what this robot is</a:t>
            </a:r>
          </a:p>
          <a:p>
            <a:pPr marL="514350" indent="-514350">
              <a:buFont typeface="+mj-lt"/>
              <a:buAutoNum type="arabicPeriod" startAt="5"/>
            </a:pPr>
            <a:r>
              <a:rPr lang="en-US" sz="2800" dirty="0">
                <a:solidFill>
                  <a:schemeClr val="tx1"/>
                </a:solidFill>
                <a:latin typeface="+mn-lt"/>
              </a:rPr>
              <a:t>Have used or operated this robot frequently</a:t>
            </a:r>
          </a:p>
          <a:p>
            <a:pPr marL="0" indent="0" algn="r">
              <a:buNone/>
            </a:pPr>
            <a:r>
              <a:rPr lang="en-US" sz="1600" dirty="0" err="1">
                <a:solidFill>
                  <a:schemeClr val="tx1"/>
                </a:solidFill>
                <a:latin typeface="+mn-lt"/>
              </a:rPr>
              <a:t>Mitzner</a:t>
            </a:r>
            <a:r>
              <a:rPr lang="en-US" sz="1600" dirty="0">
                <a:solidFill>
                  <a:schemeClr val="tx1"/>
                </a:solidFill>
                <a:latin typeface="+mn-lt"/>
              </a:rPr>
              <a:t> et al., 2011</a:t>
            </a:r>
          </a:p>
        </p:txBody>
      </p:sp>
    </p:spTree>
    <p:extLst>
      <p:ext uri="{BB962C8B-B14F-4D97-AF65-F5344CB8AC3E}">
        <p14:creationId xmlns:p14="http://schemas.microsoft.com/office/powerpoint/2010/main" val="2106614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3ED2-AD04-1074-389F-B67726F266A2}"/>
              </a:ext>
            </a:extLst>
          </p:cNvPr>
          <p:cNvSpPr>
            <a:spLocks noGrp="1"/>
          </p:cNvSpPr>
          <p:nvPr>
            <p:ph type="title"/>
          </p:nvPr>
        </p:nvSpPr>
        <p:spPr>
          <a:xfrm>
            <a:off x="1638300" y="1517004"/>
            <a:ext cx="10515600" cy="1328186"/>
          </a:xfrm>
        </p:spPr>
        <p:txBody>
          <a:bodyPr/>
          <a:lstStyle/>
          <a:p>
            <a:r>
              <a:rPr lang="en-US" b="1" dirty="0"/>
              <a:t>Method</a:t>
            </a:r>
            <a:endParaRPr lang="en-US" dirty="0"/>
          </a:p>
        </p:txBody>
      </p:sp>
      <p:sp>
        <p:nvSpPr>
          <p:cNvPr id="6" name="Text Placeholder 2">
            <a:extLst>
              <a:ext uri="{FF2B5EF4-FFF2-40B4-BE49-F238E27FC236}">
                <a16:creationId xmlns:a16="http://schemas.microsoft.com/office/drawing/2014/main" id="{FE0D0482-D8C1-E3EB-CE38-0143C3E08CF7}"/>
              </a:ext>
            </a:extLst>
          </p:cNvPr>
          <p:cNvSpPr>
            <a:spLocks noGrp="1"/>
          </p:cNvSpPr>
          <p:nvPr>
            <p:ph type="body" sz="quarter" idx="10"/>
          </p:nvPr>
        </p:nvSpPr>
        <p:spPr>
          <a:xfrm>
            <a:off x="1638300" y="2845190"/>
            <a:ext cx="8798472" cy="2126884"/>
          </a:xfrm>
        </p:spPr>
        <p:txBody>
          <a:bodyPr>
            <a:normAutofit/>
          </a:bodyPr>
          <a:lstStyle/>
          <a:p>
            <a:pPr indent="57150">
              <a:lnSpc>
                <a:spcPct val="100000"/>
              </a:lnSpc>
            </a:pPr>
            <a:r>
              <a:rPr lang="en-US" dirty="0">
                <a:solidFill>
                  <a:schemeClr val="accent2"/>
                </a:solidFill>
              </a:rPr>
              <a:t>Secondary Data Analysis</a:t>
            </a:r>
            <a:endParaRPr lang="en-US" dirty="0"/>
          </a:p>
          <a:p>
            <a:pPr marL="57150">
              <a:lnSpc>
                <a:spcPct val="100000"/>
              </a:lnSpc>
            </a:pPr>
            <a:r>
              <a:rPr lang="en-US" dirty="0"/>
              <a:t>Data from user studies exploring the use of assistive robots in different contexts</a:t>
            </a:r>
            <a:endParaRPr lang="en-US" sz="600" dirty="0"/>
          </a:p>
          <a:p>
            <a:pPr indent="57150">
              <a:lnSpc>
                <a:spcPct val="100000"/>
              </a:lnSpc>
            </a:pPr>
            <a:r>
              <a:rPr lang="en-US" dirty="0"/>
              <a:t>Machine Learning Approach</a:t>
            </a:r>
          </a:p>
        </p:txBody>
      </p:sp>
    </p:spTree>
    <p:extLst>
      <p:ext uri="{BB962C8B-B14F-4D97-AF65-F5344CB8AC3E}">
        <p14:creationId xmlns:p14="http://schemas.microsoft.com/office/powerpoint/2010/main" val="2492820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DF3A7E-2EC8-62BC-4060-B43D623346F6}"/>
              </a:ext>
            </a:extLst>
          </p:cNvPr>
          <p:cNvSpPr>
            <a:spLocks noGrp="1"/>
          </p:cNvSpPr>
          <p:nvPr>
            <p:ph type="sldNum" sz="quarter" idx="31"/>
          </p:nvPr>
        </p:nvSpPr>
        <p:spPr/>
        <p:txBody>
          <a:bodyPr/>
          <a:lstStyle/>
          <a:p>
            <a:fld id="{B0278A82-3642-4AA1-B5E8-C2335F29534A}" type="slidenum">
              <a:rPr lang="en-US" smtClean="0"/>
              <a:t>12</a:t>
            </a:fld>
            <a:endParaRPr lang="en-US" dirty="0"/>
          </a:p>
        </p:txBody>
      </p:sp>
      <p:graphicFrame>
        <p:nvGraphicFramePr>
          <p:cNvPr id="8" name="Table 7">
            <a:extLst>
              <a:ext uri="{FF2B5EF4-FFF2-40B4-BE49-F238E27FC236}">
                <a16:creationId xmlns:a16="http://schemas.microsoft.com/office/drawing/2014/main" id="{57B3DC46-5649-6D60-9268-ABCC66FBEE04}"/>
              </a:ext>
            </a:extLst>
          </p:cNvPr>
          <p:cNvGraphicFramePr>
            <a:graphicFrameLocks noGrp="1"/>
          </p:cNvGraphicFramePr>
          <p:nvPr>
            <p:extLst>
              <p:ext uri="{D42A27DB-BD31-4B8C-83A1-F6EECF244321}">
                <p14:modId xmlns:p14="http://schemas.microsoft.com/office/powerpoint/2010/main" val="1079943492"/>
              </p:ext>
            </p:extLst>
          </p:nvPr>
        </p:nvGraphicFramePr>
        <p:xfrm>
          <a:off x="6278880" y="1438404"/>
          <a:ext cx="4550126" cy="4497430"/>
        </p:xfrm>
        <a:graphic>
          <a:graphicData uri="http://schemas.openxmlformats.org/drawingml/2006/table">
            <a:tbl>
              <a:tblPr>
                <a:tableStyleId>{5C22544A-7EE6-4342-B048-85BDC9FD1C3A}</a:tableStyleId>
              </a:tblPr>
              <a:tblGrid>
                <a:gridCol w="3858799">
                  <a:extLst>
                    <a:ext uri="{9D8B030D-6E8A-4147-A177-3AD203B41FA5}">
                      <a16:colId xmlns:a16="http://schemas.microsoft.com/office/drawing/2014/main" val="2573528119"/>
                    </a:ext>
                  </a:extLst>
                </a:gridCol>
                <a:gridCol w="691327">
                  <a:extLst>
                    <a:ext uri="{9D8B030D-6E8A-4147-A177-3AD203B41FA5}">
                      <a16:colId xmlns:a16="http://schemas.microsoft.com/office/drawing/2014/main" val="4068711703"/>
                    </a:ext>
                  </a:extLst>
                </a:gridCol>
              </a:tblGrid>
              <a:tr h="321245">
                <a:tc>
                  <a:txBody>
                    <a:bodyPr/>
                    <a:lstStyle/>
                    <a:p>
                      <a:pPr algn="ctr" fontAlgn="ctr"/>
                      <a:r>
                        <a:rPr lang="en-US" sz="1700" b="1" u="none" strike="noStrike" dirty="0">
                          <a:effectLst/>
                        </a:rPr>
                        <a:t>Explanatory Variables (Familiarity with...)</a:t>
                      </a:r>
                      <a:endParaRPr lang="en-US" sz="1700" b="1"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ctr" fontAlgn="ctr"/>
                      <a:r>
                        <a:rPr lang="en-US" sz="1700" b="1" u="none" strike="noStrike" dirty="0">
                          <a:effectLst/>
                        </a:rPr>
                        <a:t>VIF</a:t>
                      </a:r>
                      <a:endParaRPr lang="en-US" sz="1700" b="1"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847799779"/>
                  </a:ext>
                </a:extLst>
              </a:tr>
              <a:tr h="321245">
                <a:tc>
                  <a:txBody>
                    <a:bodyPr/>
                    <a:lstStyle/>
                    <a:p>
                      <a:pPr algn="l" fontAlgn="ctr"/>
                      <a:r>
                        <a:rPr lang="en-US" sz="1700" u="none" strike="noStrike" dirty="0">
                          <a:effectLst/>
                        </a:rPr>
                        <a:t>  Autonomous Car</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23</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2320066688"/>
                  </a:ext>
                </a:extLst>
              </a:tr>
              <a:tr h="321245">
                <a:tc>
                  <a:txBody>
                    <a:bodyPr/>
                    <a:lstStyle/>
                    <a:p>
                      <a:pPr algn="l" fontAlgn="ctr"/>
                      <a:r>
                        <a:rPr lang="en-US" sz="1700" u="none" strike="noStrike" dirty="0">
                          <a:effectLst/>
                        </a:rPr>
                        <a:t>  Home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20</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2140099645"/>
                  </a:ext>
                </a:extLst>
              </a:tr>
              <a:tr h="321245">
                <a:tc>
                  <a:txBody>
                    <a:bodyPr/>
                    <a:lstStyle/>
                    <a:p>
                      <a:pPr algn="l" fontAlgn="ctr"/>
                      <a:r>
                        <a:rPr lang="en-US" sz="1700" u="none" strike="noStrike" dirty="0">
                          <a:effectLst/>
                        </a:rPr>
                        <a:t>  Toy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32</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3772385524"/>
                  </a:ext>
                </a:extLst>
              </a:tr>
              <a:tr h="321245">
                <a:tc>
                  <a:txBody>
                    <a:bodyPr/>
                    <a:lstStyle/>
                    <a:p>
                      <a:pPr algn="l" fontAlgn="ctr"/>
                      <a:r>
                        <a:rPr lang="en-US" sz="1700" u="none" strike="noStrike" dirty="0">
                          <a:effectLst/>
                        </a:rPr>
                        <a:t>  Manufacturing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94</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2247904850"/>
                  </a:ext>
                </a:extLst>
              </a:tr>
              <a:tr h="321245">
                <a:tc>
                  <a:txBody>
                    <a:bodyPr/>
                    <a:lstStyle/>
                    <a:p>
                      <a:pPr algn="l" fontAlgn="ctr"/>
                      <a:r>
                        <a:rPr lang="en-US" sz="1700" u="none" strike="noStrike" dirty="0">
                          <a:effectLst/>
                        </a:rPr>
                        <a:t>  Military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58</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2472657674"/>
                  </a:ext>
                </a:extLst>
              </a:tr>
              <a:tr h="321245">
                <a:tc>
                  <a:txBody>
                    <a:bodyPr/>
                    <a:lstStyle/>
                    <a:p>
                      <a:pPr algn="l" fontAlgn="ctr"/>
                      <a:r>
                        <a:rPr lang="en-US" sz="1700" u="none" strike="noStrike" dirty="0">
                          <a:effectLst/>
                        </a:rPr>
                        <a:t>  Paro</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13</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808229677"/>
                  </a:ext>
                </a:extLst>
              </a:tr>
              <a:tr h="321245">
                <a:tc>
                  <a:txBody>
                    <a:bodyPr/>
                    <a:lstStyle/>
                    <a:p>
                      <a:pPr algn="l" fontAlgn="ctr"/>
                      <a:r>
                        <a:rPr lang="en-US" sz="1700" u="none" strike="noStrike" dirty="0">
                          <a:effectLst/>
                        </a:rPr>
                        <a:t>  Remote Presence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7</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1353659369"/>
                  </a:ext>
                </a:extLst>
              </a:tr>
              <a:tr h="321245">
                <a:tc>
                  <a:txBody>
                    <a:bodyPr/>
                    <a:lstStyle/>
                    <a:p>
                      <a:pPr algn="l" fontAlgn="ctr"/>
                      <a:r>
                        <a:rPr lang="en-US" sz="1700" u="none" strike="noStrike" dirty="0">
                          <a:effectLst/>
                        </a:rPr>
                        <a:t>  Research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21</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426606828"/>
                  </a:ext>
                </a:extLst>
              </a:tr>
              <a:tr h="321245">
                <a:tc>
                  <a:txBody>
                    <a:bodyPr/>
                    <a:lstStyle/>
                    <a:p>
                      <a:pPr algn="l" fontAlgn="ctr"/>
                      <a:r>
                        <a:rPr lang="en-US" sz="1700" u="none" strike="noStrike" dirty="0">
                          <a:effectLst/>
                        </a:rPr>
                        <a:t>  Lawn Mower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35</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542503613"/>
                  </a:ext>
                </a:extLst>
              </a:tr>
              <a:tr h="321245">
                <a:tc>
                  <a:txBody>
                    <a:bodyPr/>
                    <a:lstStyle/>
                    <a:p>
                      <a:pPr algn="l" fontAlgn="ctr"/>
                      <a:r>
                        <a:rPr lang="en-US" sz="1700" u="none" strike="noStrike" dirty="0">
                          <a:effectLst/>
                        </a:rPr>
                        <a:t>  Guard</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17</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862464869"/>
                  </a:ext>
                </a:extLst>
              </a:tr>
              <a:tr h="321245">
                <a:tc>
                  <a:txBody>
                    <a:bodyPr/>
                    <a:lstStyle/>
                    <a:p>
                      <a:pPr algn="l" fontAlgn="ctr"/>
                      <a:r>
                        <a:rPr lang="en-US" sz="1700" u="none" strike="noStrike" dirty="0">
                          <a:effectLst/>
                        </a:rPr>
                        <a:t>  Space Exploration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394</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1667579051"/>
                  </a:ext>
                </a:extLst>
              </a:tr>
              <a:tr h="321245">
                <a:tc>
                  <a:txBody>
                    <a:bodyPr/>
                    <a:lstStyle/>
                    <a:p>
                      <a:pPr algn="l" fontAlgn="ctr"/>
                      <a:r>
                        <a:rPr lang="en-US" sz="1700" u="none" strike="noStrike" dirty="0">
                          <a:effectLst/>
                        </a:rPr>
                        <a:t>  Surgical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191</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758192365"/>
                  </a:ext>
                </a:extLst>
              </a:tr>
              <a:tr h="321245">
                <a:tc>
                  <a:txBody>
                    <a:bodyPr/>
                    <a:lstStyle/>
                    <a:p>
                      <a:pPr algn="l" fontAlgn="ctr"/>
                      <a:r>
                        <a:rPr lang="en-US" sz="1700" u="none" strike="noStrike" dirty="0">
                          <a:effectLst/>
                        </a:rPr>
                        <a:t>  Unmanned Robot</a:t>
                      </a:r>
                      <a:endParaRPr lang="en-US" sz="1700" b="0" i="0" u="none" strike="noStrike" dirty="0">
                        <a:solidFill>
                          <a:srgbClr val="000000"/>
                        </a:solidFill>
                        <a:effectLst/>
                        <a:latin typeface="Aptos Narrow" panose="020B0004020202020204" pitchFamily="34" charset="0"/>
                      </a:endParaRPr>
                    </a:p>
                  </a:txBody>
                  <a:tcPr marL="16061" marR="16061" marT="16061" marB="0" anchor="ctr"/>
                </a:tc>
                <a:tc>
                  <a:txBody>
                    <a:bodyPr/>
                    <a:lstStyle/>
                    <a:p>
                      <a:pPr algn="l" fontAlgn="ctr"/>
                      <a:r>
                        <a:rPr lang="en-US" sz="1700" u="none" strike="noStrike" dirty="0">
                          <a:effectLst/>
                        </a:rPr>
                        <a:t>23</a:t>
                      </a:r>
                      <a:endParaRPr lang="en-US" sz="1700" b="0" i="0" u="none" strike="noStrike" dirty="0">
                        <a:solidFill>
                          <a:srgbClr val="000000"/>
                        </a:solidFill>
                        <a:effectLst/>
                        <a:latin typeface="Aptos Narrow" panose="020B0004020202020204" pitchFamily="34" charset="0"/>
                      </a:endParaRPr>
                    </a:p>
                  </a:txBody>
                  <a:tcPr marL="16061" marR="16061" marT="16061" marB="0" anchor="ctr"/>
                </a:tc>
                <a:extLst>
                  <a:ext uri="{0D108BD9-81ED-4DB2-BD59-A6C34878D82A}">
                    <a16:rowId xmlns:a16="http://schemas.microsoft.com/office/drawing/2014/main" val="276886841"/>
                  </a:ext>
                </a:extLst>
              </a:tr>
            </a:tbl>
          </a:graphicData>
        </a:graphic>
      </p:graphicFrame>
      <p:sp>
        <p:nvSpPr>
          <p:cNvPr id="9" name="Arrow: Left 8">
            <a:extLst>
              <a:ext uri="{FF2B5EF4-FFF2-40B4-BE49-F238E27FC236}">
                <a16:creationId xmlns:a16="http://schemas.microsoft.com/office/drawing/2014/main" id="{EC2BFE4A-8691-F109-054C-66A2223B95D4}"/>
              </a:ext>
              <a:ext uri="{C183D7F6-B498-43B3-948B-1728B52AA6E4}">
                <adec:decorative xmlns:adec="http://schemas.microsoft.com/office/drawing/2017/decorative" val="1"/>
              </a:ext>
            </a:extLst>
          </p:cNvPr>
          <p:cNvSpPr/>
          <p:nvPr/>
        </p:nvSpPr>
        <p:spPr>
          <a:xfrm>
            <a:off x="10829006" y="5003751"/>
            <a:ext cx="545431" cy="23222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55B276CE-18B5-F0F3-3C71-E76E9E0450ED}"/>
              </a:ext>
              <a:ext uri="{C183D7F6-B498-43B3-948B-1728B52AA6E4}">
                <adec:decorative xmlns:adec="http://schemas.microsoft.com/office/drawing/2017/decorative" val="1"/>
              </a:ext>
            </a:extLst>
          </p:cNvPr>
          <p:cNvSpPr/>
          <p:nvPr/>
        </p:nvSpPr>
        <p:spPr>
          <a:xfrm>
            <a:off x="10829006" y="5358689"/>
            <a:ext cx="545431" cy="23222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1500DE21-82C8-983D-CFF1-404CA60C8DE8}"/>
              </a:ext>
              <a:ext uri="{C183D7F6-B498-43B3-948B-1728B52AA6E4}">
                <adec:decorative xmlns:adec="http://schemas.microsoft.com/office/drawing/2017/decorative" val="1"/>
              </a:ext>
            </a:extLst>
          </p:cNvPr>
          <p:cNvSpPr/>
          <p:nvPr/>
        </p:nvSpPr>
        <p:spPr>
          <a:xfrm>
            <a:off x="10842757" y="2765549"/>
            <a:ext cx="545431" cy="23222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EF42AA0E-3B95-68BA-9E6F-972C1E6AE30D}"/>
              </a:ext>
              <a:ext uri="{C183D7F6-B498-43B3-948B-1728B52AA6E4}">
                <adec:decorative xmlns:adec="http://schemas.microsoft.com/office/drawing/2017/decorative" val="1"/>
              </a:ext>
            </a:extLst>
          </p:cNvPr>
          <p:cNvSpPr/>
          <p:nvPr/>
        </p:nvSpPr>
        <p:spPr>
          <a:xfrm>
            <a:off x="10842757" y="3120487"/>
            <a:ext cx="545431" cy="23222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8">
            <a:extLst>
              <a:ext uri="{FF2B5EF4-FFF2-40B4-BE49-F238E27FC236}">
                <a16:creationId xmlns:a16="http://schemas.microsoft.com/office/drawing/2014/main" id="{9698D84E-8EF7-47B4-10CE-4A4FA9A15C3B}"/>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Data Analysis Process</a:t>
            </a:r>
          </a:p>
        </p:txBody>
      </p:sp>
      <p:sp>
        <p:nvSpPr>
          <p:cNvPr id="19" name="Text Placeholder 7">
            <a:extLst>
              <a:ext uri="{FF2B5EF4-FFF2-40B4-BE49-F238E27FC236}">
                <a16:creationId xmlns:a16="http://schemas.microsoft.com/office/drawing/2014/main" id="{8A1CA3B8-91AB-BB1F-D9A8-D0F7283CDC10}"/>
              </a:ext>
            </a:extLst>
          </p:cNvPr>
          <p:cNvSpPr>
            <a:spLocks noGrp="1"/>
          </p:cNvSpPr>
          <p:nvPr>
            <p:ph type="body" sz="quarter" idx="27"/>
          </p:nvPr>
        </p:nvSpPr>
        <p:spPr>
          <a:xfrm>
            <a:off x="817563" y="1551932"/>
            <a:ext cx="5278437" cy="4270375"/>
          </a:xfrm>
        </p:spPr>
        <p:txBody>
          <a:bodyPr>
            <a:normAutofit/>
          </a:bodyPr>
          <a:lstStyle/>
          <a:p>
            <a:r>
              <a:rPr lang="en-US" b="1" dirty="0">
                <a:solidFill>
                  <a:schemeClr val="tx1"/>
                </a:solidFill>
              </a:rPr>
              <a:t>Identifying suitable models</a:t>
            </a:r>
          </a:p>
          <a:p>
            <a:pPr marL="800100" lvl="1" indent="-342900">
              <a:buFont typeface="Arial" panose="020B0604020202020204" pitchFamily="34" charset="0"/>
              <a:buChar char="•"/>
            </a:pPr>
            <a:r>
              <a:rPr lang="en-US" dirty="0"/>
              <a:t>Least Squares Regression (LSR)</a:t>
            </a:r>
          </a:p>
          <a:p>
            <a:pPr marL="800100" lvl="1" indent="-342900">
              <a:buFont typeface="Arial" panose="020B0604020202020204" pitchFamily="34" charset="0"/>
              <a:buChar char="•"/>
            </a:pPr>
            <a:r>
              <a:rPr lang="en-US" dirty="0"/>
              <a:t>LASSO - Least Absolute Shrinkage and Selection Operator (L1)</a:t>
            </a:r>
          </a:p>
          <a:p>
            <a:pPr marL="800100" lvl="1" indent="-342900">
              <a:buFont typeface="Arial" panose="020B0604020202020204" pitchFamily="34" charset="0"/>
              <a:buChar char="•"/>
            </a:pPr>
            <a:r>
              <a:rPr lang="en-US" dirty="0"/>
              <a:t>Ridge (L2)</a:t>
            </a:r>
          </a:p>
          <a:p>
            <a:pPr marL="457200" lvl="1" indent="0">
              <a:buNone/>
            </a:pPr>
            <a:endParaRPr lang="en-US" dirty="0"/>
          </a:p>
          <a:p>
            <a:r>
              <a:rPr lang="en-US" b="1" dirty="0">
                <a:solidFill>
                  <a:schemeClr val="tx1"/>
                </a:solidFill>
              </a:rPr>
              <a:t>Detecting multicollinearity</a:t>
            </a:r>
          </a:p>
          <a:p>
            <a:pPr marL="800100" lvl="1" indent="-342900">
              <a:buFont typeface="Arial" panose="020B0604020202020204" pitchFamily="34" charset="0"/>
              <a:buChar char="•"/>
            </a:pPr>
            <a:r>
              <a:rPr lang="en-US" dirty="0"/>
              <a:t>High VIF </a:t>
            </a:r>
            <a:r>
              <a:rPr lang="en-US" dirty="0">
                <a:sym typeface="Wingdings" panose="05000000000000000000" pitchFamily="2" charset="2"/>
              </a:rPr>
              <a:t>indicates variables explain each other</a:t>
            </a:r>
            <a:endParaRPr lang="en-US" dirty="0"/>
          </a:p>
        </p:txBody>
      </p:sp>
    </p:spTree>
    <p:extLst>
      <p:ext uri="{BB962C8B-B14F-4D97-AF65-F5344CB8AC3E}">
        <p14:creationId xmlns:p14="http://schemas.microsoft.com/office/powerpoint/2010/main" val="65647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83D05B-B987-C061-7CD0-89E25C9F9F56}"/>
              </a:ext>
            </a:extLst>
          </p:cNvPr>
          <p:cNvSpPr>
            <a:spLocks noGrp="1"/>
          </p:cNvSpPr>
          <p:nvPr>
            <p:ph type="title"/>
          </p:nvPr>
        </p:nvSpPr>
        <p:spPr>
          <a:xfrm>
            <a:off x="1638300" y="1517004"/>
            <a:ext cx="10515600" cy="1328186"/>
          </a:xfrm>
        </p:spPr>
        <p:txBody>
          <a:bodyPr/>
          <a:lstStyle/>
          <a:p>
            <a:r>
              <a:rPr lang="en-US" b="1" dirty="0"/>
              <a:t>Results</a:t>
            </a:r>
            <a:endParaRPr lang="en-US" dirty="0"/>
          </a:p>
        </p:txBody>
      </p:sp>
      <p:sp>
        <p:nvSpPr>
          <p:cNvPr id="8" name="Text Placeholder 2">
            <a:extLst>
              <a:ext uri="{FF2B5EF4-FFF2-40B4-BE49-F238E27FC236}">
                <a16:creationId xmlns:a16="http://schemas.microsoft.com/office/drawing/2014/main" id="{973647AC-68F3-5BCF-DDA2-E0966D7036A6}"/>
              </a:ext>
            </a:extLst>
          </p:cNvPr>
          <p:cNvSpPr>
            <a:spLocks noGrp="1"/>
          </p:cNvSpPr>
          <p:nvPr>
            <p:ph type="body" sz="quarter" idx="10"/>
          </p:nvPr>
        </p:nvSpPr>
        <p:spPr>
          <a:xfrm>
            <a:off x="1638300" y="2845190"/>
            <a:ext cx="8798472" cy="2349110"/>
          </a:xfrm>
        </p:spPr>
        <p:txBody>
          <a:bodyPr>
            <a:normAutofit/>
          </a:bodyPr>
          <a:lstStyle/>
          <a:p>
            <a:pPr indent="57150">
              <a:lnSpc>
                <a:spcPct val="100000"/>
              </a:lnSpc>
            </a:pPr>
            <a:r>
              <a:rPr lang="en-US" dirty="0">
                <a:solidFill>
                  <a:schemeClr val="accent2"/>
                </a:solidFill>
              </a:rPr>
              <a:t>Using LASSO and Ridge Regression Techniques to Predict:</a:t>
            </a:r>
            <a:endParaRPr lang="en-US" dirty="0"/>
          </a:p>
          <a:p>
            <a:pPr indent="57150">
              <a:lnSpc>
                <a:spcPct val="100000"/>
              </a:lnSpc>
            </a:pPr>
            <a:r>
              <a:rPr lang="en-US" dirty="0"/>
              <a:t>Overall Trust</a:t>
            </a:r>
          </a:p>
          <a:p>
            <a:pPr indent="57150">
              <a:lnSpc>
                <a:spcPct val="100000"/>
              </a:lnSpc>
            </a:pPr>
            <a:r>
              <a:rPr lang="en-US" dirty="0"/>
              <a:t>Capacity-based Trust</a:t>
            </a:r>
          </a:p>
          <a:p>
            <a:pPr indent="57150">
              <a:lnSpc>
                <a:spcPct val="100000"/>
              </a:lnSpc>
            </a:pPr>
            <a:r>
              <a:rPr lang="en-US" dirty="0"/>
              <a:t>Relation-based Trust</a:t>
            </a:r>
          </a:p>
        </p:txBody>
      </p:sp>
    </p:spTree>
    <p:extLst>
      <p:ext uri="{BB962C8B-B14F-4D97-AF65-F5344CB8AC3E}">
        <p14:creationId xmlns:p14="http://schemas.microsoft.com/office/powerpoint/2010/main" val="317666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a:extLst>
              <a:ext uri="{FF2B5EF4-FFF2-40B4-BE49-F238E27FC236}">
                <a16:creationId xmlns:a16="http://schemas.microsoft.com/office/drawing/2014/main" id="{1A8B3084-12AE-FBF0-65F8-FF796BA72A7F}"/>
              </a:ext>
            </a:extLst>
          </p:cNvPr>
          <p:cNvSpPr>
            <a:spLocks noGrp="1"/>
          </p:cNvSpPr>
          <p:nvPr>
            <p:ph type="sldNum" sz="quarter" idx="31"/>
          </p:nvPr>
        </p:nvSpPr>
        <p:spPr>
          <a:xfrm>
            <a:off x="9034281" y="6367649"/>
            <a:ext cx="2743200" cy="365125"/>
          </a:xfrm>
        </p:spPr>
        <p:txBody>
          <a:bodyPr/>
          <a:lstStyle/>
          <a:p>
            <a:fld id="{B0278A82-3642-4AA1-B5E8-C2335F29534A}" type="slidenum">
              <a:rPr lang="en-US" smtClean="0"/>
              <a:t>14</a:t>
            </a:fld>
            <a:endParaRPr lang="en-US"/>
          </a:p>
        </p:txBody>
      </p:sp>
      <p:sp>
        <p:nvSpPr>
          <p:cNvPr id="33" name="Text Placeholder 2">
            <a:extLst>
              <a:ext uri="{FF2B5EF4-FFF2-40B4-BE49-F238E27FC236}">
                <a16:creationId xmlns:a16="http://schemas.microsoft.com/office/drawing/2014/main" id="{C9A1C6AC-2F09-E945-A162-53E32E8445A5}"/>
              </a:ext>
            </a:extLst>
          </p:cNvPr>
          <p:cNvSpPr>
            <a:spLocks noGrp="1"/>
          </p:cNvSpPr>
          <p:nvPr>
            <p:ph type="body" sz="quarter" idx="27"/>
          </p:nvPr>
        </p:nvSpPr>
        <p:spPr>
          <a:xfrm>
            <a:off x="854313" y="1401382"/>
            <a:ext cx="4722104" cy="532596"/>
          </a:xfrm>
        </p:spPr>
        <p:txBody>
          <a:bodyPr anchor="ctr">
            <a:normAutofit fontScale="77500" lnSpcReduction="20000"/>
          </a:bodyPr>
          <a:lstStyle/>
          <a:p>
            <a:pPr marL="0" indent="0" algn="ctr">
              <a:buNone/>
            </a:pPr>
            <a:r>
              <a:rPr lang="en-US" dirty="0"/>
              <a:t>Top 3 Influential Variables from </a:t>
            </a:r>
            <a:r>
              <a:rPr lang="en-US" dirty="0">
                <a:solidFill>
                  <a:schemeClr val="accent2"/>
                </a:solidFill>
              </a:rPr>
              <a:t>LASSO</a:t>
            </a:r>
          </a:p>
        </p:txBody>
      </p:sp>
      <p:sp>
        <p:nvSpPr>
          <p:cNvPr id="34" name="Text Placeholder 4">
            <a:extLst>
              <a:ext uri="{FF2B5EF4-FFF2-40B4-BE49-F238E27FC236}">
                <a16:creationId xmlns:a16="http://schemas.microsoft.com/office/drawing/2014/main" id="{6631C37F-DBE2-BA4B-4E23-A9F78E56D7FD}"/>
              </a:ext>
            </a:extLst>
          </p:cNvPr>
          <p:cNvSpPr txBox="1">
            <a:spLocks/>
          </p:cNvSpPr>
          <p:nvPr/>
        </p:nvSpPr>
        <p:spPr>
          <a:xfrm>
            <a:off x="6800228" y="1401382"/>
            <a:ext cx="4722104" cy="532596"/>
          </a:xfrm>
          <a:prstGeom prst="rect">
            <a:avLst/>
          </a:prstGeom>
        </p:spPr>
        <p:txBody>
          <a:bodyPr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Top 3 Influential Variables from </a:t>
            </a:r>
            <a:r>
              <a:rPr lang="en-US" dirty="0">
                <a:solidFill>
                  <a:schemeClr val="accent2"/>
                </a:solidFill>
              </a:rPr>
              <a:t>Ridge</a:t>
            </a:r>
          </a:p>
        </p:txBody>
      </p:sp>
      <p:pic>
        <p:nvPicPr>
          <p:cNvPr id="35" name="Picture 34" descr="A screen shot of a computer&#10;&#10;Description automatically generated">
            <a:extLst>
              <a:ext uri="{FF2B5EF4-FFF2-40B4-BE49-F238E27FC236}">
                <a16:creationId xmlns:a16="http://schemas.microsoft.com/office/drawing/2014/main" id="{2C271732-B272-4259-C871-2C7447B42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6" y="1933978"/>
            <a:ext cx="5660858" cy="3920722"/>
          </a:xfrm>
          <a:prstGeom prst="rect">
            <a:avLst/>
          </a:prstGeom>
        </p:spPr>
      </p:pic>
      <p:pic>
        <p:nvPicPr>
          <p:cNvPr id="36" name="Picture 35" descr="A black screen with text on it&#10;&#10;Description automatically generated">
            <a:extLst>
              <a:ext uri="{FF2B5EF4-FFF2-40B4-BE49-F238E27FC236}">
                <a16:creationId xmlns:a16="http://schemas.microsoft.com/office/drawing/2014/main" id="{A1433D76-A805-35E1-F3BD-F21EDF7A8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851" y="1933978"/>
            <a:ext cx="5660858" cy="3920722"/>
          </a:xfrm>
          <a:prstGeom prst="rect">
            <a:avLst/>
          </a:prstGeom>
        </p:spPr>
      </p:pic>
      <p:sp>
        <p:nvSpPr>
          <p:cNvPr id="37" name="Text Placeholder 8">
            <a:extLst>
              <a:ext uri="{FF2B5EF4-FFF2-40B4-BE49-F238E27FC236}">
                <a16:creationId xmlns:a16="http://schemas.microsoft.com/office/drawing/2014/main" id="{C3B3DF65-6A5A-0236-9E5B-9723A4F88471}"/>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002060"/>
                </a:solidFill>
                <a:effectLst/>
                <a:uLnTx/>
                <a:uFillTx/>
                <a:latin typeface="+mj-lt"/>
                <a:ea typeface="+mn-ea"/>
                <a:cs typeface="+mn-cs"/>
              </a:rPr>
              <a:t>Familiarity with these Robots Impacted Trust</a:t>
            </a:r>
          </a:p>
        </p:txBody>
      </p:sp>
    </p:spTree>
    <p:extLst>
      <p:ext uri="{BB962C8B-B14F-4D97-AF65-F5344CB8AC3E}">
        <p14:creationId xmlns:p14="http://schemas.microsoft.com/office/powerpoint/2010/main" val="2152443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2E1DAA-C827-4DB3-2B9E-2C4F0624F28B}"/>
              </a:ext>
            </a:extLst>
          </p:cNvPr>
          <p:cNvSpPr>
            <a:spLocks noGrp="1"/>
          </p:cNvSpPr>
          <p:nvPr>
            <p:ph type="body" sz="quarter" idx="27"/>
          </p:nvPr>
        </p:nvSpPr>
        <p:spPr>
          <a:xfrm>
            <a:off x="925689" y="1343379"/>
            <a:ext cx="5170311" cy="4605904"/>
          </a:xfrm>
        </p:spPr>
        <p:txBody>
          <a:bodyPr anchor="ctr">
            <a:noAutofit/>
          </a:bodyPr>
          <a:lstStyle/>
          <a:p>
            <a:pPr marL="0" lvl="1">
              <a:lnSpc>
                <a:spcPct val="100000"/>
              </a:lnSpc>
              <a:spcAft>
                <a:spcPts val="600"/>
              </a:spcAft>
            </a:pPr>
            <a:r>
              <a:rPr kumimoji="0" lang="en-US" sz="3200" i="0" u="none" strike="noStrike" kern="1200" cap="none" spc="0" normalizeH="0" baseline="0" noProof="0" dirty="0">
                <a:ln>
                  <a:noFill/>
                </a:ln>
                <a:effectLst/>
                <a:uLnTx/>
                <a:uFillTx/>
                <a:ea typeface="+mn-ea"/>
                <a:cs typeface="+mn-cs"/>
              </a:rPr>
              <a:t>Top predictors of Older Adults’ willingness to trust assistive robots include...</a:t>
            </a:r>
          </a:p>
          <a:p>
            <a:pPr marL="287338" lvl="1" indent="-287338">
              <a:lnSpc>
                <a:spcPct val="100000"/>
              </a:lnSpc>
              <a:spcAft>
                <a:spcPts val="600"/>
              </a:spcAft>
            </a:pPr>
            <a:r>
              <a:rPr kumimoji="0" lang="en-US" sz="3200" b="1" i="0" u="none" strike="noStrike" kern="1200" cap="none" spc="0" normalizeH="0" baseline="0" noProof="0" dirty="0">
                <a:ln>
                  <a:noFill/>
                </a:ln>
                <a:solidFill>
                  <a:srgbClr val="FF5F05"/>
                </a:solidFill>
                <a:effectLst/>
                <a:uLnTx/>
                <a:uFillTx/>
                <a:ea typeface="+mn-ea"/>
                <a:cs typeface="+mn-cs"/>
              </a:rPr>
              <a:t>Familiarity with:</a:t>
            </a:r>
          </a:p>
          <a:p>
            <a:pPr marL="744538" lvl="1" indent="-457200">
              <a:lnSpc>
                <a:spcPct val="100000"/>
              </a:lnSpc>
              <a:spcBef>
                <a:spcPts val="0"/>
              </a:spcBef>
              <a:buFont typeface="Arial" panose="020B0604020202020204" pitchFamily="34" charset="0"/>
              <a:buChar char="•"/>
            </a:pPr>
            <a:r>
              <a:rPr lang="en-US" sz="3200" dirty="0"/>
              <a:t>Manufacturing robots</a:t>
            </a:r>
          </a:p>
          <a:p>
            <a:pPr marL="744538" lvl="1" indent="-457200">
              <a:lnSpc>
                <a:spcPct val="100000"/>
              </a:lnSpc>
              <a:spcBef>
                <a:spcPts val="0"/>
              </a:spcBef>
              <a:buFont typeface="Arial" panose="020B0604020202020204" pitchFamily="34" charset="0"/>
              <a:buChar char="•"/>
            </a:pPr>
            <a:r>
              <a:rPr kumimoji="0" lang="en-US" sz="3200" i="0" u="none" strike="noStrike" kern="1200" cap="none" spc="0" normalizeH="0" baseline="0" noProof="0" dirty="0">
                <a:ln>
                  <a:noFill/>
                </a:ln>
                <a:effectLst/>
                <a:uLnTx/>
                <a:uFillTx/>
                <a:ea typeface="+mn-ea"/>
                <a:cs typeface="+mn-cs"/>
              </a:rPr>
              <a:t>Unmanned robots</a:t>
            </a:r>
          </a:p>
          <a:p>
            <a:pPr marL="744538" lvl="1" indent="-457200">
              <a:lnSpc>
                <a:spcPct val="100000"/>
              </a:lnSpc>
              <a:spcBef>
                <a:spcPts val="0"/>
              </a:spcBef>
              <a:buFont typeface="Arial" panose="020B0604020202020204" pitchFamily="34" charset="0"/>
              <a:buChar char="•"/>
            </a:pPr>
            <a:r>
              <a:rPr lang="en-US" sz="3200" dirty="0"/>
              <a:t>Home robots</a:t>
            </a:r>
          </a:p>
          <a:p>
            <a:pPr marL="744538" lvl="1" indent="-457200">
              <a:lnSpc>
                <a:spcPct val="100000"/>
              </a:lnSpc>
              <a:spcBef>
                <a:spcPts val="0"/>
              </a:spcBef>
              <a:buFont typeface="Arial" panose="020B0604020202020204" pitchFamily="34" charset="0"/>
              <a:buChar char="•"/>
            </a:pPr>
            <a:r>
              <a:rPr kumimoji="0" lang="en-US" sz="3200" i="0" u="none" strike="noStrike" kern="1200" cap="none" spc="0" normalizeH="0" baseline="0" noProof="0" dirty="0">
                <a:ln>
                  <a:noFill/>
                </a:ln>
                <a:effectLst/>
                <a:uLnTx/>
                <a:uFillTx/>
                <a:ea typeface="+mn-ea"/>
                <a:cs typeface="+mn-cs"/>
              </a:rPr>
              <a:t>Surgical robots</a:t>
            </a:r>
            <a:endParaRPr lang="en-US" sz="3200" dirty="0"/>
          </a:p>
        </p:txBody>
      </p:sp>
      <p:sp>
        <p:nvSpPr>
          <p:cNvPr id="2" name="Text Placeholder 1">
            <a:extLst>
              <a:ext uri="{FF2B5EF4-FFF2-40B4-BE49-F238E27FC236}">
                <a16:creationId xmlns:a16="http://schemas.microsoft.com/office/drawing/2014/main" id="{4668FD8D-136C-815F-F0D9-EB49D2635DC1}"/>
              </a:ext>
            </a:extLst>
          </p:cNvPr>
          <p:cNvSpPr>
            <a:spLocks noGrp="1"/>
          </p:cNvSpPr>
          <p:nvPr>
            <p:ph type="title" idx="4294967295"/>
          </p:nvPr>
        </p:nvSpPr>
        <p:spPr>
          <a:xfrm>
            <a:off x="839788" y="209550"/>
            <a:ext cx="9428162" cy="746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Discussion</a:t>
            </a:r>
          </a:p>
        </p:txBody>
      </p:sp>
      <p:sp>
        <p:nvSpPr>
          <p:cNvPr id="7" name="Slide Number Placeholder 6">
            <a:extLst>
              <a:ext uri="{FF2B5EF4-FFF2-40B4-BE49-F238E27FC236}">
                <a16:creationId xmlns:a16="http://schemas.microsoft.com/office/drawing/2014/main" id="{3B76044A-7B40-522E-AC9E-077DC5588627}"/>
              </a:ext>
            </a:extLst>
          </p:cNvPr>
          <p:cNvSpPr>
            <a:spLocks noGrp="1"/>
          </p:cNvSpPr>
          <p:nvPr>
            <p:ph type="sldNum" sz="quarter" idx="31"/>
          </p:nvPr>
        </p:nvSpPr>
        <p:spPr/>
        <p:txBody>
          <a:bodyPr/>
          <a:lstStyle/>
          <a:p>
            <a:fld id="{B0278A82-3642-4AA1-B5E8-C2335F29534A}" type="slidenum">
              <a:rPr lang="en-US" smtClean="0"/>
              <a:t>15</a:t>
            </a:fld>
            <a:endParaRPr lang="en-US"/>
          </a:p>
        </p:txBody>
      </p:sp>
      <p:pic>
        <p:nvPicPr>
          <p:cNvPr id="3" name="Picture 2">
            <a:extLst>
              <a:ext uri="{FF2B5EF4-FFF2-40B4-BE49-F238E27FC236}">
                <a16:creationId xmlns:a16="http://schemas.microsoft.com/office/drawing/2014/main" id="{3E0E5281-BADF-B940-43AD-3420BC6596D3}"/>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9414924" y="3313491"/>
            <a:ext cx="2447958" cy="2451125"/>
          </a:xfrm>
          <a:prstGeom prst="rect">
            <a:avLst/>
          </a:prstGeom>
          <a:effectLst>
            <a:outerShdw blurRad="50800" dist="76200" dir="2700000" algn="tl" rotWithShape="0">
              <a:prstClr val="black">
                <a:alpha val="40000"/>
              </a:prstClr>
            </a:outerShdw>
          </a:effectLst>
        </p:spPr>
      </p:pic>
      <p:pic>
        <p:nvPicPr>
          <p:cNvPr id="5" name="Picture 4">
            <a:extLst>
              <a:ext uri="{FF2B5EF4-FFF2-40B4-BE49-F238E27FC236}">
                <a16:creationId xmlns:a16="http://schemas.microsoft.com/office/drawing/2014/main" id="{813EBE10-0EC4-5511-2E16-AEC3D18C0352}"/>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489409" y="3313497"/>
            <a:ext cx="2447954" cy="2451120"/>
          </a:xfrm>
          <a:prstGeom prst="rect">
            <a:avLst/>
          </a:prstGeom>
          <a:effectLst>
            <a:outerShdw blurRad="50800" dist="76200" dir="2700000" algn="tl" rotWithShape="0">
              <a:prstClr val="black">
                <a:alpha val="40000"/>
              </a:prstClr>
            </a:outerShdw>
          </a:effectLst>
        </p:spPr>
      </p:pic>
      <p:sp>
        <p:nvSpPr>
          <p:cNvPr id="9" name="TextBox 8">
            <a:extLst>
              <a:ext uri="{FF2B5EF4-FFF2-40B4-BE49-F238E27FC236}">
                <a16:creationId xmlns:a16="http://schemas.microsoft.com/office/drawing/2014/main" id="{1B575670-CCEE-CD38-3DF5-1333EB4DDC7F}"/>
              </a:ext>
            </a:extLst>
          </p:cNvPr>
          <p:cNvSpPr txBox="1"/>
          <p:nvPr/>
        </p:nvSpPr>
        <p:spPr>
          <a:xfrm>
            <a:off x="9414924" y="5789662"/>
            <a:ext cx="2447959" cy="369332"/>
          </a:xfrm>
          <a:prstGeom prst="rect">
            <a:avLst/>
          </a:prstGeom>
          <a:noFill/>
        </p:spPr>
        <p:txBody>
          <a:bodyPr wrap="square" rtlCol="0">
            <a:spAutoFit/>
          </a:bodyPr>
          <a:lstStyle/>
          <a:p>
            <a:pPr algn="ctr"/>
            <a:r>
              <a:rPr lang="en-US" dirty="0"/>
              <a:t>Manufacturing Robot</a:t>
            </a:r>
          </a:p>
        </p:txBody>
      </p:sp>
      <p:sp>
        <p:nvSpPr>
          <p:cNvPr id="10" name="TextBox 9">
            <a:extLst>
              <a:ext uri="{FF2B5EF4-FFF2-40B4-BE49-F238E27FC236}">
                <a16:creationId xmlns:a16="http://schemas.microsoft.com/office/drawing/2014/main" id="{8AE2B13B-57E6-2552-F1EF-D808062E8633}"/>
              </a:ext>
            </a:extLst>
          </p:cNvPr>
          <p:cNvSpPr txBox="1"/>
          <p:nvPr/>
        </p:nvSpPr>
        <p:spPr>
          <a:xfrm>
            <a:off x="6489407" y="5764616"/>
            <a:ext cx="2447955" cy="369332"/>
          </a:xfrm>
          <a:prstGeom prst="rect">
            <a:avLst/>
          </a:prstGeom>
          <a:noFill/>
        </p:spPr>
        <p:txBody>
          <a:bodyPr wrap="square" rtlCol="0">
            <a:spAutoFit/>
          </a:bodyPr>
          <a:lstStyle/>
          <a:p>
            <a:pPr algn="ctr"/>
            <a:r>
              <a:rPr lang="en-US" dirty="0"/>
              <a:t>Home Robot: Vacuum</a:t>
            </a:r>
          </a:p>
        </p:txBody>
      </p:sp>
      <p:pic>
        <p:nvPicPr>
          <p:cNvPr id="1026" name="Picture 2" descr="180504-N-RM689-0079 | 180504-N-RM689-0079 TRINCOMALEE, Sri L… | Flickr">
            <a:extLst>
              <a:ext uri="{FF2B5EF4-FFF2-40B4-BE49-F238E27FC236}">
                <a16:creationId xmlns:a16="http://schemas.microsoft.com/office/drawing/2014/main" id="{B405C851-FE95-007B-B1E3-E15E7B3631D8}"/>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6489407" y="261961"/>
            <a:ext cx="4079346" cy="2576666"/>
          </a:xfrm>
          <a:prstGeom prst="rect">
            <a:avLst/>
          </a:prstGeom>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5C87E0D-B5EB-C7E6-7BE5-9D07F7C0F444}"/>
              </a:ext>
            </a:extLst>
          </p:cNvPr>
          <p:cNvSpPr txBox="1"/>
          <p:nvPr/>
        </p:nvSpPr>
        <p:spPr>
          <a:xfrm>
            <a:off x="6489406" y="2838119"/>
            <a:ext cx="4079346" cy="369332"/>
          </a:xfrm>
          <a:prstGeom prst="rect">
            <a:avLst/>
          </a:prstGeom>
          <a:noFill/>
        </p:spPr>
        <p:txBody>
          <a:bodyPr wrap="square" rtlCol="0">
            <a:spAutoFit/>
          </a:bodyPr>
          <a:lstStyle/>
          <a:p>
            <a:pPr algn="ctr"/>
            <a:r>
              <a:rPr lang="en-US" dirty="0"/>
              <a:t>Surgical Robot</a:t>
            </a:r>
          </a:p>
        </p:txBody>
      </p:sp>
    </p:spTree>
    <p:extLst>
      <p:ext uri="{BB962C8B-B14F-4D97-AF65-F5344CB8AC3E}">
        <p14:creationId xmlns:p14="http://schemas.microsoft.com/office/powerpoint/2010/main" val="2190833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76044A-7B40-522E-AC9E-077DC5588627}"/>
              </a:ext>
            </a:extLst>
          </p:cNvPr>
          <p:cNvSpPr>
            <a:spLocks noGrp="1"/>
          </p:cNvSpPr>
          <p:nvPr>
            <p:ph type="sldNum" sz="quarter" idx="31"/>
          </p:nvPr>
        </p:nvSpPr>
        <p:spPr/>
        <p:txBody>
          <a:bodyPr/>
          <a:lstStyle/>
          <a:p>
            <a:fld id="{B0278A82-3642-4AA1-B5E8-C2335F29534A}" type="slidenum">
              <a:rPr lang="en-US" smtClean="0"/>
              <a:t>16</a:t>
            </a:fld>
            <a:endParaRPr lang="en-US"/>
          </a:p>
        </p:txBody>
      </p:sp>
      <p:sp>
        <p:nvSpPr>
          <p:cNvPr id="3" name="Text Placeholder 3">
            <a:extLst>
              <a:ext uri="{FF2B5EF4-FFF2-40B4-BE49-F238E27FC236}">
                <a16:creationId xmlns:a16="http://schemas.microsoft.com/office/drawing/2014/main" id="{38198147-19F1-3EF0-AD2A-8679B9A3F194}"/>
              </a:ext>
            </a:extLst>
          </p:cNvPr>
          <p:cNvSpPr txBox="1">
            <a:spLocks/>
          </p:cNvSpPr>
          <p:nvPr/>
        </p:nvSpPr>
        <p:spPr>
          <a:xfrm>
            <a:off x="588729" y="1527935"/>
            <a:ext cx="5438443" cy="4111489"/>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4538" lvl="1" indent="-457200">
              <a:lnSpc>
                <a:spcPct val="100000"/>
              </a:lnSpc>
              <a:spcAft>
                <a:spcPts val="600"/>
              </a:spcAft>
              <a:buFont typeface="Arial" panose="020B0604020202020204" pitchFamily="34" charset="0"/>
              <a:buChar char="•"/>
            </a:pPr>
            <a:r>
              <a:rPr lang="en-US" sz="3200" dirty="0"/>
              <a:t>Expand dataset</a:t>
            </a:r>
          </a:p>
          <a:p>
            <a:pPr marL="744538" lvl="1" indent="-457200">
              <a:lnSpc>
                <a:spcPct val="100000"/>
              </a:lnSpc>
              <a:spcAft>
                <a:spcPts val="600"/>
              </a:spcAft>
              <a:buFont typeface="Arial" panose="020B0604020202020204" pitchFamily="34" charset="0"/>
              <a:buChar char="•"/>
            </a:pPr>
            <a:r>
              <a:rPr lang="en-US" sz="3200" dirty="0"/>
              <a:t>Data cleaning</a:t>
            </a:r>
          </a:p>
          <a:p>
            <a:pPr marL="744538" lvl="1" indent="-457200">
              <a:lnSpc>
                <a:spcPct val="100000"/>
              </a:lnSpc>
              <a:spcAft>
                <a:spcPts val="600"/>
              </a:spcAft>
              <a:buFont typeface="Arial" panose="020B0604020202020204" pitchFamily="34" charset="0"/>
              <a:buChar char="•"/>
            </a:pPr>
            <a:r>
              <a:rPr lang="en-US" sz="3200" dirty="0"/>
              <a:t>Other ML models</a:t>
            </a:r>
          </a:p>
          <a:p>
            <a:pPr marL="744538" lvl="1" indent="-457200">
              <a:lnSpc>
                <a:spcPct val="100000"/>
              </a:lnSpc>
              <a:spcAft>
                <a:spcPts val="600"/>
              </a:spcAft>
              <a:buFont typeface="Arial" panose="020B0604020202020204" pitchFamily="34" charset="0"/>
              <a:buChar char="•"/>
            </a:pPr>
            <a:r>
              <a:rPr lang="en-US" sz="3200" dirty="0"/>
              <a:t>More demographics</a:t>
            </a:r>
          </a:p>
          <a:p>
            <a:pPr marL="744538" lvl="1" indent="-457200">
              <a:lnSpc>
                <a:spcPct val="100000"/>
              </a:lnSpc>
              <a:spcAft>
                <a:spcPts val="600"/>
              </a:spcAft>
              <a:buFont typeface="Arial" panose="020B0604020202020204" pitchFamily="34" charset="0"/>
              <a:buChar char="•"/>
            </a:pPr>
            <a:r>
              <a:rPr lang="en-US" sz="3200" dirty="0"/>
              <a:t>Factors beyond robot familiarity</a:t>
            </a:r>
          </a:p>
          <a:p>
            <a:pPr marL="744538" lvl="1" indent="-457200">
              <a:lnSpc>
                <a:spcPct val="100000"/>
              </a:lnSpc>
              <a:spcAft>
                <a:spcPts val="600"/>
              </a:spcAft>
              <a:buFont typeface="Arial" panose="020B0604020202020204" pitchFamily="34" charset="0"/>
              <a:buChar char="•"/>
            </a:pPr>
            <a:r>
              <a:rPr lang="en-US" sz="3200" dirty="0"/>
              <a:t>Better measures of trust (qualitative + quantitative)</a:t>
            </a:r>
            <a:endParaRPr lang="en-US" sz="2800" dirty="0"/>
          </a:p>
        </p:txBody>
      </p:sp>
      <p:pic>
        <p:nvPicPr>
          <p:cNvPr id="5" name="Picture 4">
            <a:extLst>
              <a:ext uri="{FF2B5EF4-FFF2-40B4-BE49-F238E27FC236}">
                <a16:creationId xmlns:a16="http://schemas.microsoft.com/office/drawing/2014/main" id="{8FED762A-3DE0-CE57-875E-FDFEF8CDB22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262839" y="1560592"/>
            <a:ext cx="5438442" cy="4078832"/>
          </a:xfrm>
          <a:prstGeom prst="rect">
            <a:avLst/>
          </a:prstGeom>
          <a:effectLst>
            <a:outerShdw blurRad="50800" dist="76200" dir="2700000" algn="tl" rotWithShape="0">
              <a:prstClr val="black">
                <a:alpha val="40000"/>
              </a:prstClr>
            </a:outerShdw>
          </a:effectLst>
        </p:spPr>
      </p:pic>
      <p:sp>
        <p:nvSpPr>
          <p:cNvPr id="9" name="Text Placeholder 8">
            <a:extLst>
              <a:ext uri="{FF2B5EF4-FFF2-40B4-BE49-F238E27FC236}">
                <a16:creationId xmlns:a16="http://schemas.microsoft.com/office/drawing/2014/main" id="{F73CC222-6075-00C9-4B69-62817733F8F9}"/>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Next Steps</a:t>
            </a:r>
          </a:p>
        </p:txBody>
      </p:sp>
    </p:spTree>
    <p:extLst>
      <p:ext uri="{BB962C8B-B14F-4D97-AF65-F5344CB8AC3E}">
        <p14:creationId xmlns:p14="http://schemas.microsoft.com/office/powerpoint/2010/main" val="4156797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50850-6814-17F5-ED6E-991B3DC0196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AE00C9-41E2-2015-309A-63EB4C5B90E8}"/>
              </a:ext>
            </a:extLst>
          </p:cNvPr>
          <p:cNvSpPr>
            <a:spLocks noGrp="1"/>
          </p:cNvSpPr>
          <p:nvPr>
            <p:ph type="title" idx="4294967295"/>
          </p:nvPr>
        </p:nvSpPr>
        <p:spPr>
          <a:xfrm>
            <a:off x="839788" y="209550"/>
            <a:ext cx="9428162" cy="746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Concluding Thoughts</a:t>
            </a:r>
          </a:p>
        </p:txBody>
      </p:sp>
      <p:sp>
        <p:nvSpPr>
          <p:cNvPr id="10" name="Slide Number Placeholder 9">
            <a:extLst>
              <a:ext uri="{FF2B5EF4-FFF2-40B4-BE49-F238E27FC236}">
                <a16:creationId xmlns:a16="http://schemas.microsoft.com/office/drawing/2014/main" id="{961B8948-D674-E8DA-5E0C-90C37873252D}"/>
              </a:ext>
            </a:extLst>
          </p:cNvPr>
          <p:cNvSpPr>
            <a:spLocks noGrp="1"/>
          </p:cNvSpPr>
          <p:nvPr>
            <p:ph type="sldNum" sz="quarter" idx="31"/>
          </p:nvPr>
        </p:nvSpPr>
        <p:spPr/>
        <p:txBody>
          <a:bodyPr/>
          <a:lstStyle/>
          <a:p>
            <a:fld id="{B0278A82-3642-4AA1-B5E8-C2335F29534A}" type="slidenum">
              <a:rPr lang="en-US" smtClean="0"/>
              <a:t>17</a:t>
            </a:fld>
            <a:endParaRPr lang="en-US"/>
          </a:p>
        </p:txBody>
      </p:sp>
      <p:sp>
        <p:nvSpPr>
          <p:cNvPr id="4" name="Text Placeholder 2">
            <a:extLst>
              <a:ext uri="{FF2B5EF4-FFF2-40B4-BE49-F238E27FC236}">
                <a16:creationId xmlns:a16="http://schemas.microsoft.com/office/drawing/2014/main" id="{8A7C10AC-F427-D587-F418-AC4F5BC3C7FF}"/>
              </a:ext>
            </a:extLst>
          </p:cNvPr>
          <p:cNvSpPr txBox="1">
            <a:spLocks/>
          </p:cNvSpPr>
          <p:nvPr/>
        </p:nvSpPr>
        <p:spPr>
          <a:xfrm>
            <a:off x="951584" y="5085396"/>
            <a:ext cx="10288831" cy="881482"/>
          </a:xfrm>
          <a:prstGeom prst="rect">
            <a:avLst/>
          </a:prstGeom>
          <a:solidFill>
            <a:schemeClr val="accent2">
              <a:lumMod val="20000"/>
              <a:lumOff val="80000"/>
            </a:schemeClr>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000" b="1" kern="1200">
                <a:solidFill>
                  <a:srgbClr val="FF5F0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b="0" dirty="0">
                <a:solidFill>
                  <a:schemeClr val="tx1"/>
                </a:solidFill>
                <a:latin typeface="+mn-lt"/>
              </a:rPr>
              <a:t>Designing robot communication with users’ familiarity in mind can help foster trust and accelerate acceptance during interactions.</a:t>
            </a:r>
          </a:p>
        </p:txBody>
      </p:sp>
      <p:pic>
        <p:nvPicPr>
          <p:cNvPr id="12" name="Picture 11">
            <a:extLst>
              <a:ext uri="{FF2B5EF4-FFF2-40B4-BE49-F238E27FC236}">
                <a16:creationId xmlns:a16="http://schemas.microsoft.com/office/drawing/2014/main" id="{6F6E9644-4633-5C3A-AF51-3F519ED0495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7946294" y="1892025"/>
            <a:ext cx="3831187" cy="2554125"/>
          </a:xfrm>
          <a:prstGeom prst="rect">
            <a:avLst/>
          </a:prstGeom>
          <a:effectLst>
            <a:outerShdw blurRad="50800" dist="76200" dir="2700000" algn="tl" rotWithShape="0">
              <a:prstClr val="black">
                <a:alpha val="40000"/>
              </a:prstClr>
            </a:outerShdw>
          </a:effectLst>
        </p:spPr>
      </p:pic>
      <p:sp>
        <p:nvSpPr>
          <p:cNvPr id="18" name="Text Placeholder 4">
            <a:extLst>
              <a:ext uri="{FF2B5EF4-FFF2-40B4-BE49-F238E27FC236}">
                <a16:creationId xmlns:a16="http://schemas.microsoft.com/office/drawing/2014/main" id="{DAA24477-B8DF-C7CA-85D7-A916A3A98363}"/>
              </a:ext>
            </a:extLst>
          </p:cNvPr>
          <p:cNvSpPr txBox="1">
            <a:spLocks/>
          </p:cNvSpPr>
          <p:nvPr/>
        </p:nvSpPr>
        <p:spPr>
          <a:xfrm>
            <a:off x="750656" y="2002805"/>
            <a:ext cx="5704239" cy="51015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000" b="1" kern="1200">
                <a:solidFill>
                  <a:srgbClr val="FF5F0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n-lt"/>
              </a:rPr>
              <a:t>Engagement in participatory design... </a:t>
            </a:r>
            <a:endParaRPr lang="en-US" sz="2800" dirty="0">
              <a:latin typeface="+mn-lt"/>
            </a:endParaRPr>
          </a:p>
        </p:txBody>
      </p:sp>
      <p:sp>
        <p:nvSpPr>
          <p:cNvPr id="21" name="Text Placeholder 4">
            <a:extLst>
              <a:ext uri="{FF2B5EF4-FFF2-40B4-BE49-F238E27FC236}">
                <a16:creationId xmlns:a16="http://schemas.microsoft.com/office/drawing/2014/main" id="{0FFC9F49-9E4A-14A3-0427-7D0EACF6C595}"/>
              </a:ext>
            </a:extLst>
          </p:cNvPr>
          <p:cNvSpPr txBox="1">
            <a:spLocks/>
          </p:cNvSpPr>
          <p:nvPr/>
        </p:nvSpPr>
        <p:spPr>
          <a:xfrm>
            <a:off x="1221033" y="2512959"/>
            <a:ext cx="2656238" cy="51015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000" b="1" kern="1200">
                <a:solidFill>
                  <a:srgbClr val="FF5F0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n-lt"/>
              </a:rPr>
              <a:t>builds </a:t>
            </a:r>
            <a:r>
              <a:rPr lang="en-US" sz="2800" dirty="0">
                <a:solidFill>
                  <a:schemeClr val="accent2"/>
                </a:solidFill>
                <a:latin typeface="+mn-lt"/>
              </a:rPr>
              <a:t>familiarity</a:t>
            </a:r>
          </a:p>
        </p:txBody>
      </p:sp>
      <p:sp>
        <p:nvSpPr>
          <p:cNvPr id="23" name="Text Placeholder 4">
            <a:extLst>
              <a:ext uri="{FF2B5EF4-FFF2-40B4-BE49-F238E27FC236}">
                <a16:creationId xmlns:a16="http://schemas.microsoft.com/office/drawing/2014/main" id="{59FA089A-1C8C-7DC8-940E-7D5B21D8A473}"/>
              </a:ext>
            </a:extLst>
          </p:cNvPr>
          <p:cNvSpPr txBox="1">
            <a:spLocks/>
          </p:cNvSpPr>
          <p:nvPr/>
        </p:nvSpPr>
        <p:spPr>
          <a:xfrm>
            <a:off x="4218935" y="2512959"/>
            <a:ext cx="3454402" cy="51015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000" b="1" kern="1200">
                <a:solidFill>
                  <a:srgbClr val="FF5F0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n-lt"/>
              </a:rPr>
              <a:t>identifies gaps in </a:t>
            </a:r>
            <a:r>
              <a:rPr lang="en-US" sz="2800" dirty="0">
                <a:solidFill>
                  <a:schemeClr val="accent1"/>
                </a:solidFill>
                <a:latin typeface="+mn-lt"/>
              </a:rPr>
              <a:t>trust</a:t>
            </a:r>
          </a:p>
        </p:txBody>
      </p:sp>
      <p:sp>
        <p:nvSpPr>
          <p:cNvPr id="24" name="Arrow: Right 23">
            <a:extLst>
              <a:ext uri="{FF2B5EF4-FFF2-40B4-BE49-F238E27FC236}">
                <a16:creationId xmlns:a16="http://schemas.microsoft.com/office/drawing/2014/main" id="{9906213F-3382-0687-7046-E57B0FF4C1F9}"/>
              </a:ext>
              <a:ext uri="{C183D7F6-B498-43B3-948B-1728B52AA6E4}">
                <adec:decorative xmlns:adec="http://schemas.microsoft.com/office/drawing/2017/decorative" val="1"/>
              </a:ext>
            </a:extLst>
          </p:cNvPr>
          <p:cNvSpPr/>
          <p:nvPr/>
        </p:nvSpPr>
        <p:spPr>
          <a:xfrm flipV="1">
            <a:off x="3877271" y="2646600"/>
            <a:ext cx="341664" cy="242872"/>
          </a:xfrm>
          <a:prstGeom prst="rightArrow">
            <a:avLst>
              <a:gd name="adj1" fmla="val 38023"/>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4">
            <a:extLst>
              <a:ext uri="{FF2B5EF4-FFF2-40B4-BE49-F238E27FC236}">
                <a16:creationId xmlns:a16="http://schemas.microsoft.com/office/drawing/2014/main" id="{FAA86F0F-FF7E-6D8F-5A21-E858EB1903BA}"/>
              </a:ext>
            </a:extLst>
          </p:cNvPr>
          <p:cNvSpPr txBox="1">
            <a:spLocks/>
          </p:cNvSpPr>
          <p:nvPr/>
        </p:nvSpPr>
        <p:spPr>
          <a:xfrm>
            <a:off x="750656" y="3296751"/>
            <a:ext cx="6942265" cy="51015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000" b="1" kern="1200">
                <a:solidFill>
                  <a:srgbClr val="FF5F0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n-lt"/>
              </a:rPr>
              <a:t>Increasing awareness of assistive tech could...</a:t>
            </a:r>
            <a:endParaRPr lang="en-US" sz="2800" dirty="0">
              <a:latin typeface="+mn-lt"/>
            </a:endParaRPr>
          </a:p>
        </p:txBody>
      </p:sp>
      <p:sp>
        <p:nvSpPr>
          <p:cNvPr id="27" name="Text Placeholder 4">
            <a:extLst>
              <a:ext uri="{FF2B5EF4-FFF2-40B4-BE49-F238E27FC236}">
                <a16:creationId xmlns:a16="http://schemas.microsoft.com/office/drawing/2014/main" id="{18551512-6F9D-407C-073A-EE558FA2F042}"/>
              </a:ext>
            </a:extLst>
          </p:cNvPr>
          <p:cNvSpPr txBox="1">
            <a:spLocks/>
          </p:cNvSpPr>
          <p:nvPr/>
        </p:nvSpPr>
        <p:spPr>
          <a:xfrm>
            <a:off x="3733743" y="3807161"/>
            <a:ext cx="3907524" cy="51015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000" b="1" kern="1200">
                <a:solidFill>
                  <a:srgbClr val="FF5F0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n-lt"/>
              </a:rPr>
              <a:t>promote user </a:t>
            </a:r>
            <a:r>
              <a:rPr lang="en-US" sz="2800" dirty="0">
                <a:solidFill>
                  <a:srgbClr val="7030A0"/>
                </a:solidFill>
                <a:latin typeface="+mn-lt"/>
              </a:rPr>
              <a:t>acceptance</a:t>
            </a:r>
          </a:p>
        </p:txBody>
      </p:sp>
      <p:sp>
        <p:nvSpPr>
          <p:cNvPr id="29" name="Text Placeholder 4">
            <a:extLst>
              <a:ext uri="{FF2B5EF4-FFF2-40B4-BE49-F238E27FC236}">
                <a16:creationId xmlns:a16="http://schemas.microsoft.com/office/drawing/2014/main" id="{965DE2D0-E988-536D-BAFE-3EFD0B0ECC9A}"/>
              </a:ext>
            </a:extLst>
          </p:cNvPr>
          <p:cNvSpPr txBox="1">
            <a:spLocks/>
          </p:cNvSpPr>
          <p:nvPr/>
        </p:nvSpPr>
        <p:spPr>
          <a:xfrm>
            <a:off x="1221033" y="3807161"/>
            <a:ext cx="2171046" cy="51015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000" b="1" kern="1200">
                <a:solidFill>
                  <a:srgbClr val="FF5F0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n-lt"/>
              </a:rPr>
              <a:t>improve </a:t>
            </a:r>
            <a:r>
              <a:rPr lang="en-US" sz="2800" dirty="0">
                <a:solidFill>
                  <a:schemeClr val="accent1"/>
                </a:solidFill>
                <a:latin typeface="+mn-lt"/>
              </a:rPr>
              <a:t>trust</a:t>
            </a:r>
          </a:p>
        </p:txBody>
      </p:sp>
      <p:sp>
        <p:nvSpPr>
          <p:cNvPr id="34" name="Arrow: Right 33">
            <a:extLst>
              <a:ext uri="{FF2B5EF4-FFF2-40B4-BE49-F238E27FC236}">
                <a16:creationId xmlns:a16="http://schemas.microsoft.com/office/drawing/2014/main" id="{86B71B23-C4AC-5CA0-DC8C-44DB5BD52481}"/>
              </a:ext>
              <a:ext uri="{C183D7F6-B498-43B3-948B-1728B52AA6E4}">
                <adec:decorative xmlns:adec="http://schemas.microsoft.com/office/drawing/2017/decorative" val="1"/>
              </a:ext>
            </a:extLst>
          </p:cNvPr>
          <p:cNvSpPr/>
          <p:nvPr/>
        </p:nvSpPr>
        <p:spPr>
          <a:xfrm flipV="1">
            <a:off x="3392079" y="3940802"/>
            <a:ext cx="341664" cy="242872"/>
          </a:xfrm>
          <a:prstGeom prst="rightArrow">
            <a:avLst>
              <a:gd name="adj1" fmla="val 38023"/>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025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A7BF680-1AFB-72D3-A15F-0A94D5C9C310}"/>
              </a:ext>
            </a:extLst>
          </p:cNvPr>
          <p:cNvSpPr>
            <a:spLocks noGrp="1"/>
          </p:cNvSpPr>
          <p:nvPr>
            <p:ph type="sldNum" sz="quarter" idx="31"/>
          </p:nvPr>
        </p:nvSpPr>
        <p:spPr/>
        <p:txBody>
          <a:bodyPr/>
          <a:lstStyle/>
          <a:p>
            <a:fld id="{B0278A82-3642-4AA1-B5E8-C2335F29534A}" type="slidenum">
              <a:rPr lang="en-US" smtClean="0"/>
              <a:t>18</a:t>
            </a:fld>
            <a:endParaRPr lang="en-US" dirty="0"/>
          </a:p>
        </p:txBody>
      </p:sp>
      <p:pic>
        <p:nvPicPr>
          <p:cNvPr id="3" name="Picture 2">
            <a:extLst>
              <a:ext uri="{FF2B5EF4-FFF2-40B4-BE49-F238E27FC236}">
                <a16:creationId xmlns:a16="http://schemas.microsoft.com/office/drawing/2014/main" id="{C6A9B4B3-B4A5-BAB8-3DC6-8B9A44A6D44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70585" y="1230448"/>
            <a:ext cx="6171460" cy="4617881"/>
          </a:xfrm>
          <a:prstGeom prst="rect">
            <a:avLst/>
          </a:prstGeom>
          <a:effectLst>
            <a:softEdge rad="317500"/>
          </a:effectLst>
        </p:spPr>
      </p:pic>
      <p:sp>
        <p:nvSpPr>
          <p:cNvPr id="5" name="Text Placeholder 8">
            <a:extLst>
              <a:ext uri="{FF2B5EF4-FFF2-40B4-BE49-F238E27FC236}">
                <a16:creationId xmlns:a16="http://schemas.microsoft.com/office/drawing/2014/main" id="{0FCB9711-80F4-FDAC-3EAA-E7B91294C173}"/>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Overarching Goal</a:t>
            </a:r>
          </a:p>
        </p:txBody>
      </p:sp>
      <p:sp>
        <p:nvSpPr>
          <p:cNvPr id="11" name="Text Placeholder 1">
            <a:extLst>
              <a:ext uri="{FF2B5EF4-FFF2-40B4-BE49-F238E27FC236}">
                <a16:creationId xmlns:a16="http://schemas.microsoft.com/office/drawing/2014/main" id="{3BBD33AD-F46F-B187-CE93-6E1DC23BB665}"/>
              </a:ext>
            </a:extLst>
          </p:cNvPr>
          <p:cNvSpPr txBox="1">
            <a:spLocks/>
          </p:cNvSpPr>
          <p:nvPr/>
        </p:nvSpPr>
        <p:spPr>
          <a:xfrm>
            <a:off x="839556" y="1979082"/>
            <a:ext cx="4643669" cy="312061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latin typeface="+mn-lt"/>
              </a:rPr>
              <a:t>A future in which older adults </a:t>
            </a:r>
            <a:r>
              <a:rPr lang="en-US" sz="5400" b="1">
                <a:solidFill>
                  <a:schemeClr val="accent1"/>
                </a:solidFill>
                <a:latin typeface="+mn-lt"/>
              </a:rPr>
              <a:t>trust</a:t>
            </a:r>
            <a:r>
              <a:rPr lang="en-US" sz="5400">
                <a:latin typeface="+mn-lt"/>
              </a:rPr>
              <a:t> assistive robots</a:t>
            </a:r>
            <a:endParaRPr lang="en-US" sz="5400" dirty="0">
              <a:latin typeface="+mn-lt"/>
            </a:endParaRPr>
          </a:p>
        </p:txBody>
      </p:sp>
    </p:spTree>
    <p:extLst>
      <p:ext uri="{BB962C8B-B14F-4D97-AF65-F5344CB8AC3E}">
        <p14:creationId xmlns:p14="http://schemas.microsoft.com/office/powerpoint/2010/main" val="234295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8BB0AA-6E1F-7F8B-C832-725C43A031E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1351193" y="1975104"/>
            <a:ext cx="9489610" cy="4242816"/>
          </a:xfrm>
          <a:prstGeom prst="rect">
            <a:avLst/>
          </a:prstGeom>
          <a:effectLst>
            <a:softEdge rad="63500"/>
          </a:effectLst>
        </p:spPr>
      </p:pic>
      <p:sp>
        <p:nvSpPr>
          <p:cNvPr id="6" name="Title 1">
            <a:extLst>
              <a:ext uri="{FF2B5EF4-FFF2-40B4-BE49-F238E27FC236}">
                <a16:creationId xmlns:a16="http://schemas.microsoft.com/office/drawing/2014/main" id="{3C0DDF14-AAED-C4D1-99F6-8B76DCEC6EF1}"/>
              </a:ext>
            </a:extLst>
          </p:cNvPr>
          <p:cNvSpPr txBox="1">
            <a:spLocks noGrp="1"/>
          </p:cNvSpPr>
          <p:nvPr>
            <p:ph type="title" idx="4294967295"/>
          </p:nvPr>
        </p:nvSpPr>
        <p:spPr>
          <a:xfrm>
            <a:off x="3579575" y="197307"/>
            <a:ext cx="5032849" cy="11898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Source Sans Pro semibold" panose="020B0603030403020204" pitchFamily="34" charset="0"/>
                <a:ea typeface="Source Sans Pro semibold" panose="020B0603030403020204" pitchFamily="34" charset="0"/>
                <a:cs typeface="+mj-cs"/>
              </a:rPr>
              <a:t>Thank You!</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Rectangle: Rounded Corners 8">
            <a:extLst>
              <a:ext uri="{FF2B5EF4-FFF2-40B4-BE49-F238E27FC236}">
                <a16:creationId xmlns:a16="http://schemas.microsoft.com/office/drawing/2014/main" id="{EFFF5308-E20F-05F0-30FD-921F4B6E4215}"/>
              </a:ext>
              <a:ext uri="{C183D7F6-B498-43B3-948B-1728B52AA6E4}">
                <adec:decorative xmlns:adec="http://schemas.microsoft.com/office/drawing/2017/decorative" val="1"/>
              </a:ext>
            </a:extLst>
          </p:cNvPr>
          <p:cNvSpPr/>
          <p:nvPr/>
        </p:nvSpPr>
        <p:spPr>
          <a:xfrm>
            <a:off x="3087622" y="4445160"/>
            <a:ext cx="6016751" cy="10576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2" name="Picture 1">
            <a:extLst>
              <a:ext uri="{FF2B5EF4-FFF2-40B4-BE49-F238E27FC236}">
                <a16:creationId xmlns:a16="http://schemas.microsoft.com/office/drawing/2014/main" id="{FE1FF65A-EEA1-CE02-E451-7415D1F4B2F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256945" y="4617380"/>
            <a:ext cx="5678103" cy="713232"/>
          </a:xfrm>
          <a:prstGeom prst="rect">
            <a:avLst/>
          </a:prstGeom>
        </p:spPr>
      </p:pic>
    </p:spTree>
    <p:extLst>
      <p:ext uri="{BB962C8B-B14F-4D97-AF65-F5344CB8AC3E}">
        <p14:creationId xmlns:p14="http://schemas.microsoft.com/office/powerpoint/2010/main" val="3773989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E800DA-1201-D2AE-7079-60F48C3ABB78}"/>
              </a:ext>
            </a:extLst>
          </p:cNvPr>
          <p:cNvSpPr txBox="1"/>
          <p:nvPr/>
        </p:nvSpPr>
        <p:spPr>
          <a:xfrm>
            <a:off x="8632147" y="6014676"/>
            <a:ext cx="3559853" cy="276999"/>
          </a:xfrm>
          <a:prstGeom prst="rect">
            <a:avLst/>
          </a:prstGeom>
          <a:noFill/>
        </p:spPr>
        <p:txBody>
          <a:bodyPr wrap="square" rtlCol="0">
            <a:spAutoFit/>
          </a:bodyPr>
          <a:lstStyle/>
          <a:p>
            <a:pPr algn="r"/>
            <a:r>
              <a:rPr lang="en-US" sz="1200" i="1" dirty="0"/>
              <a:t>United Nations World Population Prospects 2017</a:t>
            </a:r>
          </a:p>
        </p:txBody>
      </p:sp>
      <p:sp>
        <p:nvSpPr>
          <p:cNvPr id="9" name="Text Placeholder 8">
            <a:extLst>
              <a:ext uri="{FF2B5EF4-FFF2-40B4-BE49-F238E27FC236}">
                <a16:creationId xmlns:a16="http://schemas.microsoft.com/office/drawing/2014/main" id="{7E499644-ECD0-DCF1-E738-382549A0AC8F}"/>
              </a:ext>
            </a:extLst>
          </p:cNvPr>
          <p:cNvSpPr>
            <a:spLocks noGrp="1"/>
          </p:cNvSpPr>
          <p:nvPr>
            <p:ph type="title" idx="4294967295"/>
          </p:nvPr>
        </p:nvSpPr>
        <p:spPr>
          <a:xfrm>
            <a:off x="839788" y="209550"/>
            <a:ext cx="9428162" cy="746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Older Adult Population Trends</a:t>
            </a:r>
          </a:p>
        </p:txBody>
      </p:sp>
      <p:pic>
        <p:nvPicPr>
          <p:cNvPr id="7" name="Picture 6" descr="Global Population Aged 60+ (in billions) bar graph 1980-2050 with near exponential growth.">
            <a:extLst>
              <a:ext uri="{FF2B5EF4-FFF2-40B4-BE49-F238E27FC236}">
                <a16:creationId xmlns:a16="http://schemas.microsoft.com/office/drawing/2014/main" id="{4B5A0965-60DA-E402-F3CB-D6E713287E22}"/>
              </a:ext>
            </a:extLst>
          </p:cNvPr>
          <p:cNvPicPr>
            <a:picLocks noChangeAspect="1"/>
          </p:cNvPicPr>
          <p:nvPr/>
        </p:nvPicPr>
        <p:blipFill>
          <a:blip r:embed="rId3"/>
          <a:stretch>
            <a:fillRect/>
          </a:stretch>
        </p:blipFill>
        <p:spPr>
          <a:xfrm>
            <a:off x="652995" y="1447744"/>
            <a:ext cx="5188146" cy="4176122"/>
          </a:xfrm>
          <a:prstGeom prst="rect">
            <a:avLst/>
          </a:prstGeom>
        </p:spPr>
      </p:pic>
      <p:pic>
        <p:nvPicPr>
          <p:cNvPr id="11" name="Picture 10">
            <a:extLst>
              <a:ext uri="{FF2B5EF4-FFF2-40B4-BE49-F238E27FC236}">
                <a16:creationId xmlns:a16="http://schemas.microsoft.com/office/drawing/2014/main" id="{21275786-A60C-56F1-F503-8B89E00EFA0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343530" y="1471135"/>
            <a:ext cx="5194242" cy="4170025"/>
          </a:xfrm>
          <a:prstGeom prst="rect">
            <a:avLst/>
          </a:prstGeom>
        </p:spPr>
      </p:pic>
      <p:sp>
        <p:nvSpPr>
          <p:cNvPr id="2" name="Slide Number Placeholder 3">
            <a:extLst>
              <a:ext uri="{FF2B5EF4-FFF2-40B4-BE49-F238E27FC236}">
                <a16:creationId xmlns:a16="http://schemas.microsoft.com/office/drawing/2014/main" id="{9124FEE9-41C4-E22D-E25F-205580C822AD}"/>
              </a:ext>
            </a:extLst>
          </p:cNvPr>
          <p:cNvSpPr>
            <a:spLocks noGrp="1"/>
          </p:cNvSpPr>
          <p:nvPr>
            <p:ph type="sldNum" sz="quarter" idx="31"/>
          </p:nvPr>
        </p:nvSpPr>
        <p:spPr>
          <a:xfrm>
            <a:off x="8958081" y="6369143"/>
            <a:ext cx="2743200" cy="365125"/>
          </a:xfrm>
        </p:spPr>
        <p:txBody>
          <a:bodyPr/>
          <a:lstStyle/>
          <a:p>
            <a:fld id="{B0278A82-3642-4AA1-B5E8-C2335F29534A}" type="slidenum">
              <a:rPr lang="en-US" smtClean="0"/>
              <a:t>2</a:t>
            </a:fld>
            <a:endParaRPr lang="en-US" dirty="0"/>
          </a:p>
        </p:txBody>
      </p:sp>
    </p:spTree>
    <p:extLst>
      <p:ext uri="{BB962C8B-B14F-4D97-AF65-F5344CB8AC3E}">
        <p14:creationId xmlns:p14="http://schemas.microsoft.com/office/powerpoint/2010/main" val="3500091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8174E6-8D96-422B-5134-00C0A57E347C}"/>
              </a:ext>
            </a:extLst>
          </p:cNvPr>
          <p:cNvSpPr>
            <a:spLocks noGrp="1"/>
          </p:cNvSpPr>
          <p:nvPr>
            <p:ph type="body" sz="quarter" idx="27"/>
          </p:nvPr>
        </p:nvSpPr>
        <p:spPr>
          <a:xfrm>
            <a:off x="817561" y="1445343"/>
            <a:ext cx="10818915" cy="4493496"/>
          </a:xfrm>
        </p:spPr>
        <p:txBody>
          <a:bodyPr anchor="t">
            <a:noAutofit/>
          </a:bodyPr>
          <a:lstStyle/>
          <a:p>
            <a:pPr marL="914400" indent="-914400" algn="l">
              <a:lnSpc>
                <a:spcPct val="100000"/>
              </a:lnSpc>
              <a:spcBef>
                <a:spcPts val="0"/>
              </a:spcBef>
              <a:spcAft>
                <a:spcPts val="800"/>
              </a:spcAft>
              <a:buNone/>
            </a:pPr>
            <a:r>
              <a:rPr lang="en-US" sz="1600" b="0" i="0" dirty="0">
                <a:effectLst/>
              </a:rPr>
              <a:t>AARP. (2021). Home and community preferences of the 45+ population. https://www.aarp.org/home-family/your-home/info-2021/home-and</a:t>
            </a:r>
            <a:r>
              <a:rPr lang="en-US" sz="1600" dirty="0"/>
              <a:t>-</a:t>
            </a:r>
            <a:r>
              <a:rPr lang="en-US" sz="1600" b="0" i="0" dirty="0">
                <a:effectLst/>
              </a:rPr>
              <a:t>community-preferences-survey.html</a:t>
            </a:r>
          </a:p>
          <a:p>
            <a:pPr marL="914400" marR="0" lvl="0" indent="-914400" algn="l" defTabSz="914400" rtl="0" eaLnBrk="1" fontAlgn="auto" latinLnBrk="0" hangingPunct="1">
              <a:lnSpc>
                <a:spcPct val="100000"/>
              </a:lnSpc>
              <a:spcBef>
                <a:spcPts val="0"/>
              </a:spcBef>
              <a:spcAft>
                <a:spcPts val="800"/>
              </a:spcAft>
              <a:buClrTx/>
              <a:buSzTx/>
              <a:buFontTx/>
              <a:buNone/>
              <a:tabLst/>
              <a:defRPr/>
            </a:pPr>
            <a:r>
              <a:rPr lang="en-US" sz="1600" dirty="0" err="1"/>
              <a:t>Mitzner</a:t>
            </a:r>
            <a:r>
              <a:rPr lang="en-US" sz="1600" dirty="0"/>
              <a:t>, T. L., </a:t>
            </a:r>
            <a:r>
              <a:rPr lang="en-US" sz="1600" dirty="0" err="1"/>
              <a:t>Smarr</a:t>
            </a:r>
            <a:r>
              <a:rPr lang="en-US" sz="1600" dirty="0"/>
              <a:t>, C.-A., Beer, J. M., Chen, T. L., </a:t>
            </a:r>
            <a:r>
              <a:rPr lang="en-US" sz="1600" dirty="0" err="1"/>
              <a:t>Springman</a:t>
            </a:r>
            <a:r>
              <a:rPr lang="en-US" sz="1600" dirty="0"/>
              <a:t>, J. M., Prakash, A., Kemp, C. C., &amp; Rogers, W. A. (2011). Older adults’ acceptance of assistive robots (HFA-TR-1105). Atlanta, GA: Georgia Institute of Technology, School of Psychology, Human Factors and Aging Laboratory. Retrieved from http://hdl.handle.net/1853/39671</a:t>
            </a:r>
          </a:p>
          <a:p>
            <a:pPr marL="914400" marR="0" lvl="0" indent="-914400" algn="l" defTabSz="914400" rtl="0" eaLnBrk="1" fontAlgn="auto" latinLnBrk="0" hangingPunct="1">
              <a:lnSpc>
                <a:spcPct val="100000"/>
              </a:lnSpc>
              <a:spcBef>
                <a:spcPts val="0"/>
              </a:spcBef>
              <a:spcAft>
                <a:spcPts val="800"/>
              </a:spcAft>
              <a:buClrTx/>
              <a:buSzTx/>
              <a:buFontTx/>
              <a:buNone/>
              <a:tabLst/>
              <a:defRPr/>
            </a:pPr>
            <a:r>
              <a:rPr lang="en-US" sz="1600" b="0" i="0" dirty="0">
                <a:effectLst/>
              </a:rPr>
              <a:t>Ullman D., </a:t>
            </a:r>
            <a:r>
              <a:rPr lang="en-US" sz="1600" b="0" i="0" dirty="0" err="1">
                <a:effectLst/>
              </a:rPr>
              <a:t>Malle</a:t>
            </a:r>
            <a:r>
              <a:rPr lang="en-US" sz="1600" b="0" i="0" dirty="0">
                <a:effectLst/>
              </a:rPr>
              <a:t> B. F. (2018). What Does it Mean to Trust a Robot?: Steps Toward a Multidimensional Measure of Trust. </a:t>
            </a:r>
            <a:r>
              <a:rPr lang="en-US" sz="1600" b="0" i="1" dirty="0">
                <a:effectLst/>
              </a:rPr>
              <a:t>ACM/IEEE International Conference on Human-Robot Interaction</a:t>
            </a:r>
            <a:r>
              <a:rPr lang="en-US" sz="1600" b="0" i="0" dirty="0">
                <a:effectLst/>
              </a:rPr>
              <a:t>. https://doi.org/10.1145/31</a:t>
            </a:r>
          </a:p>
          <a:p>
            <a:pPr marL="914400" indent="-914400" algn="l">
              <a:lnSpc>
                <a:spcPct val="100000"/>
              </a:lnSpc>
              <a:spcBef>
                <a:spcPts val="0"/>
              </a:spcBef>
              <a:spcAft>
                <a:spcPts val="800"/>
              </a:spcAft>
              <a:buNone/>
            </a:pPr>
            <a:r>
              <a:rPr lang="en-US" sz="1600" b="0" i="0" dirty="0">
                <a:effectLst/>
              </a:rPr>
              <a:t>United Nations. (2017). World population ageing 2017: Highlights. Department of Economic and Social Affairs, Population Division. https://www.un.org/en/development/desa/population/publications/pdf/ageing/WPA2017_Highlights.pdf</a:t>
            </a:r>
          </a:p>
          <a:p>
            <a:pPr marL="914400" indent="-914400" algn="l">
              <a:lnSpc>
                <a:spcPct val="100000"/>
              </a:lnSpc>
              <a:spcBef>
                <a:spcPts val="0"/>
              </a:spcBef>
              <a:spcAft>
                <a:spcPts val="800"/>
              </a:spcAft>
              <a:buNone/>
            </a:pPr>
            <a:r>
              <a:rPr lang="en-US" sz="1600" b="0" i="0" dirty="0">
                <a:effectLst/>
              </a:rPr>
              <a:t>U.S. Census Bureau. (2021). Population estimates and projections. https://www.census.gov/programs- surveys/popest.html</a:t>
            </a:r>
          </a:p>
          <a:p>
            <a:pPr marL="914400" indent="-914400" algn="l">
              <a:lnSpc>
                <a:spcPct val="100000"/>
              </a:lnSpc>
              <a:spcBef>
                <a:spcPts val="0"/>
              </a:spcBef>
              <a:spcAft>
                <a:spcPts val="800"/>
              </a:spcAft>
              <a:buNone/>
            </a:pPr>
            <a:r>
              <a:rPr lang="en-US" sz="1600" b="0" i="0" dirty="0">
                <a:effectLst/>
              </a:rPr>
              <a:t>U.S. Department of Health and Human Services. (2020). Older Americans 2020: Key indicators of well-being. Administration for Community Living, Administration on Aging. https://acl.gov/sites/default/files/aging%20and%20Disability%20In%20 America/2020Profileolder americans.final.pdf</a:t>
            </a:r>
          </a:p>
          <a:p>
            <a:pPr marL="914400" indent="-914400" algn="l">
              <a:lnSpc>
                <a:spcPct val="100000"/>
              </a:lnSpc>
              <a:spcBef>
                <a:spcPts val="0"/>
              </a:spcBef>
              <a:spcAft>
                <a:spcPts val="800"/>
              </a:spcAft>
              <a:buNone/>
            </a:pPr>
            <a:r>
              <a:rPr lang="en-US" sz="1600" b="0" i="0" dirty="0">
                <a:effectLst/>
              </a:rPr>
              <a:t>Urban Institute. (2021). U.S. population aging. Data Warehouse: What the Future Holds. https://www.urban.org/policy-centers/cross-center-initiatives/program-retirement-policy/projects/data-warehouse/what-future-holds/us-population-aging</a:t>
            </a:r>
          </a:p>
        </p:txBody>
      </p:sp>
      <p:pic>
        <p:nvPicPr>
          <p:cNvPr id="6" name="Picture 5">
            <a:extLst>
              <a:ext uri="{FF2B5EF4-FFF2-40B4-BE49-F238E27FC236}">
                <a16:creationId xmlns:a16="http://schemas.microsoft.com/office/drawing/2014/main" id="{2EA7392E-13CE-0B2C-40FD-653C13E7F2F3}"/>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073317" y="6334093"/>
            <a:ext cx="3528481" cy="443216"/>
          </a:xfrm>
          <a:prstGeom prst="rect">
            <a:avLst/>
          </a:prstGeom>
        </p:spPr>
      </p:pic>
      <p:sp>
        <p:nvSpPr>
          <p:cNvPr id="4" name="Text Placeholder 8">
            <a:extLst>
              <a:ext uri="{FF2B5EF4-FFF2-40B4-BE49-F238E27FC236}">
                <a16:creationId xmlns:a16="http://schemas.microsoft.com/office/drawing/2014/main" id="{96A50A6F-ED03-9868-228D-447B549739B4}"/>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References</a:t>
            </a:r>
          </a:p>
        </p:txBody>
      </p:sp>
      <p:sp>
        <p:nvSpPr>
          <p:cNvPr id="2" name="Slide Number Placeholder 6">
            <a:extLst>
              <a:ext uri="{FF2B5EF4-FFF2-40B4-BE49-F238E27FC236}">
                <a16:creationId xmlns:a16="http://schemas.microsoft.com/office/drawing/2014/main" id="{F18A7807-4578-CF04-DE59-C00337D6304D}"/>
              </a:ext>
            </a:extLst>
          </p:cNvPr>
          <p:cNvSpPr>
            <a:spLocks noGrp="1"/>
          </p:cNvSpPr>
          <p:nvPr>
            <p:ph type="sldNum" sz="quarter" idx="31"/>
          </p:nvPr>
        </p:nvSpPr>
        <p:spPr>
          <a:xfrm>
            <a:off x="9034281" y="6367649"/>
            <a:ext cx="2743200" cy="365125"/>
          </a:xfrm>
        </p:spPr>
        <p:txBody>
          <a:bodyPr/>
          <a:lstStyle/>
          <a:p>
            <a:fld id="{B0278A82-3642-4AA1-B5E8-C2335F29534A}" type="slidenum">
              <a:rPr lang="en-US" smtClean="0"/>
              <a:t>20</a:t>
            </a:fld>
            <a:endParaRPr lang="en-US" dirty="0"/>
          </a:p>
        </p:txBody>
      </p:sp>
    </p:spTree>
    <p:extLst>
      <p:ext uri="{BB962C8B-B14F-4D97-AF65-F5344CB8AC3E}">
        <p14:creationId xmlns:p14="http://schemas.microsoft.com/office/powerpoint/2010/main" val="1736761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181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2001-BDB2-66C9-3839-A3BA9F160289}"/>
              </a:ext>
            </a:extLst>
          </p:cNvPr>
          <p:cNvSpPr>
            <a:spLocks noGrp="1"/>
          </p:cNvSpPr>
          <p:nvPr>
            <p:ph type="title"/>
          </p:nvPr>
        </p:nvSpPr>
        <p:spPr>
          <a:xfrm>
            <a:off x="1593145" y="2411964"/>
            <a:ext cx="10515600" cy="1328186"/>
          </a:xfrm>
        </p:spPr>
        <p:txBody>
          <a:bodyPr/>
          <a:lstStyle/>
          <a:p>
            <a:r>
              <a:rPr lang="en-US" dirty="0"/>
              <a:t>Supplementary Videos</a:t>
            </a:r>
          </a:p>
        </p:txBody>
      </p:sp>
      <p:sp>
        <p:nvSpPr>
          <p:cNvPr id="3" name="Text Placeholder 2">
            <a:extLst>
              <a:ext uri="{FF2B5EF4-FFF2-40B4-BE49-F238E27FC236}">
                <a16:creationId xmlns:a16="http://schemas.microsoft.com/office/drawing/2014/main" id="{1E039108-E43E-96AE-C998-44E4D30EBC33}"/>
              </a:ext>
            </a:extLst>
          </p:cNvPr>
          <p:cNvSpPr>
            <a:spLocks noGrp="1"/>
          </p:cNvSpPr>
          <p:nvPr>
            <p:ph type="body" sz="quarter" idx="10"/>
          </p:nvPr>
        </p:nvSpPr>
        <p:spPr>
          <a:xfrm>
            <a:off x="1593145" y="3913753"/>
            <a:ext cx="10515600" cy="790575"/>
          </a:xfrm>
        </p:spPr>
        <p:txBody>
          <a:bodyPr/>
          <a:lstStyle/>
          <a:p>
            <a:r>
              <a:rPr lang="en-US" dirty="0"/>
              <a:t>The following slides show 3 assistive robots across various use-cases.</a:t>
            </a:r>
          </a:p>
        </p:txBody>
      </p:sp>
    </p:spTree>
    <p:extLst>
      <p:ext uri="{BB962C8B-B14F-4D97-AF65-F5344CB8AC3E}">
        <p14:creationId xmlns:p14="http://schemas.microsoft.com/office/powerpoint/2010/main" val="267954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Overview 1 General Capabilities (1)" descr="Video Overview 1 General Capabilities (1)">
            <a:hlinkClick r:id="" action="ppaction://media"/>
            <a:extLst>
              <a:ext uri="{FF2B5EF4-FFF2-40B4-BE49-F238E27FC236}">
                <a16:creationId xmlns:a16="http://schemas.microsoft.com/office/drawing/2014/main" id="{75EAA16A-C0B7-F14A-D9C7-E517A280DB7D}"/>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47244" y="45720"/>
            <a:ext cx="12097512" cy="6766560"/>
          </a:xfrm>
          <a:prstGeom prst="rect">
            <a:avLst/>
          </a:prstGeom>
          <a:noFill/>
          <a:ln w="57150">
            <a:solidFill>
              <a:schemeClr val="accent2"/>
            </a:solidFill>
          </a:ln>
          <a:effectLst>
            <a:innerShdw blurRad="114300">
              <a:prstClr val="black"/>
            </a:innerShdw>
          </a:effectLst>
        </p:spPr>
      </p:pic>
    </p:spTree>
    <p:extLst>
      <p:ext uri="{BB962C8B-B14F-4D97-AF65-F5344CB8AC3E}">
        <p14:creationId xmlns:p14="http://schemas.microsoft.com/office/powerpoint/2010/main" val="272066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7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B721A-0EB9-AC7E-A2FC-92705ABC9A5B}"/>
            </a:ext>
          </a:extLst>
        </p:cNvPr>
        <p:cNvGrpSpPr/>
        <p:nvPr/>
      </p:nvGrpSpPr>
      <p:grpSpPr>
        <a:xfrm>
          <a:off x="0" y="0"/>
          <a:ext cx="0" cy="0"/>
          <a:chOff x="0" y="0"/>
          <a:chExt cx="0" cy="0"/>
        </a:xfrm>
      </p:grpSpPr>
      <p:pic>
        <p:nvPicPr>
          <p:cNvPr id="6" name="Interaction Section P4">
            <a:hlinkClick r:id="" action="ppaction://media"/>
            <a:extLst>
              <a:ext uri="{FF2B5EF4-FFF2-40B4-BE49-F238E27FC236}">
                <a16:creationId xmlns:a16="http://schemas.microsoft.com/office/drawing/2014/main" id="{93AF2DC7-B4C8-55F2-8BC3-889D03EF644D}"/>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47244" y="45720"/>
            <a:ext cx="12097512" cy="6766560"/>
          </a:xfrm>
          <a:prstGeom prst="rect">
            <a:avLst/>
          </a:prstGeom>
          <a:noFill/>
          <a:ln w="57150">
            <a:solidFill>
              <a:schemeClr val="accent2"/>
            </a:solidFill>
          </a:ln>
          <a:effectLst>
            <a:innerShdw blurRad="114300">
              <a:prstClr val="black"/>
            </a:innerShdw>
          </a:effectLst>
        </p:spPr>
      </p:pic>
    </p:spTree>
    <p:extLst>
      <p:ext uri="{BB962C8B-B14F-4D97-AF65-F5344CB8AC3E}">
        <p14:creationId xmlns:p14="http://schemas.microsoft.com/office/powerpoint/2010/main" val="221882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92B721A-0EB9-AC7E-A2FC-92705ABC9A5B}"/>
            </a:ext>
          </a:extLst>
        </p:cNvPr>
        <p:cNvGrpSpPr/>
        <p:nvPr/>
      </p:nvGrpSpPr>
      <p:grpSpPr>
        <a:xfrm>
          <a:off x="0" y="0"/>
          <a:ext cx="0" cy="0"/>
          <a:chOff x="0" y="0"/>
          <a:chExt cx="0" cy="0"/>
        </a:xfrm>
      </p:grpSpPr>
      <p:pic>
        <p:nvPicPr>
          <p:cNvPr id="10" name="New_3-1_Chair_Main_Camera.mp4" descr="New_3-1_Chair_Main_Camera.mp4">
            <a:hlinkClick r:id="" action="ppaction://media"/>
            <a:extLst>
              <a:ext uri="{FF2B5EF4-FFF2-40B4-BE49-F238E27FC236}">
                <a16:creationId xmlns:a16="http://schemas.microsoft.com/office/drawing/2014/main" id="{83F8E310-C5B7-EE42-9879-1C26F1F8FC0E}"/>
              </a:ext>
            </a:extLst>
          </p:cNvPr>
          <p:cNvPicPr>
            <a:picLocks noGrp="1"/>
          </p:cNvPicPr>
          <p:nvPr>
            <p:ph idx="4294967295"/>
            <a:videoFile r:link="rId3"/>
            <p:extLst>
              <p:ext uri="{DAA4B4D4-6D71-4841-9C94-3DE7FCFB9230}">
                <p14:media xmlns:p14="http://schemas.microsoft.com/office/powerpoint/2010/main" r:embed="rId2"/>
              </p:ext>
            </p:extLst>
          </p:nvPr>
        </p:nvPicPr>
        <p:blipFill>
          <a:blip r:embed="rId6"/>
          <a:stretch>
            <a:fillRect/>
          </a:stretch>
        </p:blipFill>
        <p:spPr>
          <a:xfrm>
            <a:off x="47625" y="46037"/>
            <a:ext cx="12096750" cy="6765925"/>
          </a:xfrm>
          <a:prstGeom prst="rect">
            <a:avLst/>
          </a:prstGeom>
          <a:noFill/>
          <a:ln w="57150">
            <a:solidFill>
              <a:schemeClr val="accent2"/>
            </a:solidFill>
          </a:ln>
          <a:effectLst>
            <a:innerShdw blurRad="114300">
              <a:prstClr val="black"/>
            </a:innerShdw>
          </a:effectLst>
        </p:spPr>
      </p:pic>
    </p:spTree>
    <p:extLst>
      <p:ext uri="{BB962C8B-B14F-4D97-AF65-F5344CB8AC3E}">
        <p14:creationId xmlns:p14="http://schemas.microsoft.com/office/powerpoint/2010/main" val="27938595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6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Medication delivery-1-no audio-2">
            <a:hlinkClick r:id="" action="ppaction://media"/>
            <a:extLst>
              <a:ext uri="{FF2B5EF4-FFF2-40B4-BE49-F238E27FC236}">
                <a16:creationId xmlns:a16="http://schemas.microsoft.com/office/drawing/2014/main" id="{526BFF2D-289A-7C2A-B9F0-9FF963A9187A}"/>
              </a:ext>
            </a:extLst>
          </p:cNvPr>
          <p:cNvPicPr>
            <a:picLocks/>
          </p:cNvPicPr>
          <p:nvPr>
            <a:videoFile r:link="rId2"/>
            <p:extLst>
              <p:ext uri="{DAA4B4D4-6D71-4841-9C94-3DE7FCFB9230}">
                <p14:media xmlns:p14="http://schemas.microsoft.com/office/powerpoint/2010/main" r:embed="rId1"/>
              </p:ext>
            </p:extLst>
          </p:nvPr>
        </p:nvPicPr>
        <p:blipFill>
          <a:blip r:embed="rId5"/>
          <a:srcRect l="12500" r="12604"/>
          <a:stretch>
            <a:fillRect/>
          </a:stretch>
        </p:blipFill>
        <p:spPr>
          <a:xfrm>
            <a:off x="1524000" y="45720"/>
            <a:ext cx="9144000" cy="6766560"/>
          </a:xfrm>
          <a:prstGeom prst="rect">
            <a:avLst/>
          </a:prstGeom>
          <a:noFill/>
          <a:ln w="57150">
            <a:solidFill>
              <a:schemeClr val="accent2"/>
            </a:solidFill>
          </a:ln>
          <a:effectLst>
            <a:innerShdw blurRad="114300">
              <a:prstClr val="black"/>
            </a:innerShdw>
          </a:effectLst>
        </p:spPr>
      </p:pic>
    </p:spTree>
    <p:extLst>
      <p:ext uri="{BB962C8B-B14F-4D97-AF65-F5344CB8AC3E}">
        <p14:creationId xmlns:p14="http://schemas.microsoft.com/office/powerpoint/2010/main" val="37861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1A04DC-F2E2-E6ED-45A9-9E4FFA696365}"/>
              </a:ext>
            </a:extLst>
          </p:cNvPr>
          <p:cNvSpPr>
            <a:spLocks noGrp="1"/>
          </p:cNvSpPr>
          <p:nvPr>
            <p:ph type="sldNum" sz="quarter" idx="31"/>
          </p:nvPr>
        </p:nvSpPr>
        <p:spPr>
          <a:xfrm>
            <a:off x="8958081" y="6369143"/>
            <a:ext cx="2743200" cy="365125"/>
          </a:xfrm>
        </p:spPr>
        <p:txBody>
          <a:bodyPr/>
          <a:lstStyle/>
          <a:p>
            <a:fld id="{B0278A82-3642-4AA1-B5E8-C2335F29534A}" type="slidenum">
              <a:rPr lang="en-US" smtClean="0"/>
              <a:t>3</a:t>
            </a:fld>
            <a:endParaRPr lang="en-US" dirty="0"/>
          </a:p>
        </p:txBody>
      </p:sp>
      <p:sp>
        <p:nvSpPr>
          <p:cNvPr id="9" name="TextBox 8">
            <a:extLst>
              <a:ext uri="{FF2B5EF4-FFF2-40B4-BE49-F238E27FC236}">
                <a16:creationId xmlns:a16="http://schemas.microsoft.com/office/drawing/2014/main" id="{C5FF675B-9246-03CA-5813-A3E0B7FBD7A2}"/>
              </a:ext>
            </a:extLst>
          </p:cNvPr>
          <p:cNvSpPr txBox="1"/>
          <p:nvPr/>
        </p:nvSpPr>
        <p:spPr>
          <a:xfrm>
            <a:off x="817331" y="2411897"/>
            <a:ext cx="4146556" cy="2554545"/>
          </a:xfrm>
          <a:prstGeom prst="rect">
            <a:avLst/>
          </a:prstGeom>
          <a:noFill/>
        </p:spPr>
        <p:txBody>
          <a:bodyPr wrap="square">
            <a:spAutoFit/>
          </a:bodyPr>
          <a:lstStyle/>
          <a:p>
            <a:r>
              <a:rPr lang="en-US" sz="4000" dirty="0"/>
              <a:t>Older Adults </a:t>
            </a:r>
          </a:p>
          <a:p>
            <a:r>
              <a:rPr lang="en-US" sz="4000" dirty="0"/>
              <a:t>prefer to remain in their </a:t>
            </a:r>
            <a:r>
              <a:rPr lang="en-US" sz="4000" dirty="0">
                <a:solidFill>
                  <a:srgbClr val="FF5F05"/>
                </a:solidFill>
              </a:rPr>
              <a:t>own homes </a:t>
            </a:r>
            <a:r>
              <a:rPr lang="en-US" sz="4000" dirty="0"/>
              <a:t>as they age</a:t>
            </a:r>
            <a:endParaRPr lang="en-US" sz="2000" dirty="0"/>
          </a:p>
        </p:txBody>
      </p:sp>
      <p:pic>
        <p:nvPicPr>
          <p:cNvPr id="2" name="Picture 1">
            <a:extLst>
              <a:ext uri="{FF2B5EF4-FFF2-40B4-BE49-F238E27FC236}">
                <a16:creationId xmlns:a16="http://schemas.microsoft.com/office/drawing/2014/main" id="{76DA1391-BB7F-9098-55B6-BDF8A946417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495" y="1738565"/>
            <a:ext cx="5862174" cy="3901211"/>
          </a:xfrm>
          <a:prstGeom prst="rect">
            <a:avLst/>
          </a:prstGeom>
          <a:effectLst>
            <a:outerShdw blurRad="50800" dist="76200" dir="2700000" algn="tl" rotWithShape="0">
              <a:prstClr val="black">
                <a:alpha val="40000"/>
              </a:prstClr>
            </a:outerShdw>
          </a:effectLst>
        </p:spPr>
      </p:pic>
      <p:sp>
        <p:nvSpPr>
          <p:cNvPr id="8" name="Text Placeholder 8">
            <a:extLst>
              <a:ext uri="{FF2B5EF4-FFF2-40B4-BE49-F238E27FC236}">
                <a16:creationId xmlns:a16="http://schemas.microsoft.com/office/drawing/2014/main" id="{ED6DCEE7-12AA-ECD4-B272-A5C4963D0AF2}"/>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Aging in Place</a:t>
            </a:r>
          </a:p>
        </p:txBody>
      </p:sp>
    </p:spTree>
    <p:extLst>
      <p:ext uri="{BB962C8B-B14F-4D97-AF65-F5344CB8AC3E}">
        <p14:creationId xmlns:p14="http://schemas.microsoft.com/office/powerpoint/2010/main" val="15343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1A04DC-F2E2-E6ED-45A9-9E4FFA696365}"/>
              </a:ext>
            </a:extLst>
          </p:cNvPr>
          <p:cNvSpPr>
            <a:spLocks noGrp="1"/>
          </p:cNvSpPr>
          <p:nvPr>
            <p:ph type="sldNum" sz="quarter" idx="31"/>
          </p:nvPr>
        </p:nvSpPr>
        <p:spPr>
          <a:xfrm>
            <a:off x="8958081" y="6369143"/>
            <a:ext cx="2743200" cy="365125"/>
          </a:xfrm>
        </p:spPr>
        <p:txBody>
          <a:bodyPr/>
          <a:lstStyle/>
          <a:p>
            <a:fld id="{B0278A82-3642-4AA1-B5E8-C2335F29534A}" type="slidenum">
              <a:rPr lang="en-US" smtClean="0"/>
              <a:t>4</a:t>
            </a:fld>
            <a:endParaRPr lang="en-US"/>
          </a:p>
        </p:txBody>
      </p:sp>
      <p:pic>
        <p:nvPicPr>
          <p:cNvPr id="8" name="Picture 7">
            <a:extLst>
              <a:ext uri="{FF2B5EF4-FFF2-40B4-BE49-F238E27FC236}">
                <a16:creationId xmlns:a16="http://schemas.microsoft.com/office/drawing/2014/main" id="{5361522B-9A5B-A3D4-B666-52338C04926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7331" y="1498421"/>
            <a:ext cx="5842000" cy="4381500"/>
          </a:xfrm>
          <a:prstGeom prst="rect">
            <a:avLst/>
          </a:prstGeom>
          <a:effectLst>
            <a:outerShdw blurRad="50800" dist="76200" dir="2700000" algn="tl" rotWithShape="0">
              <a:prstClr val="black">
                <a:alpha val="40000"/>
              </a:prstClr>
            </a:outerShdw>
          </a:effectLst>
        </p:spPr>
      </p:pic>
      <p:sp>
        <p:nvSpPr>
          <p:cNvPr id="9" name="TextBox 8">
            <a:extLst>
              <a:ext uri="{FF2B5EF4-FFF2-40B4-BE49-F238E27FC236}">
                <a16:creationId xmlns:a16="http://schemas.microsoft.com/office/drawing/2014/main" id="{C5FF675B-9246-03CA-5813-A3E0B7FBD7A2}"/>
              </a:ext>
            </a:extLst>
          </p:cNvPr>
          <p:cNvSpPr txBox="1"/>
          <p:nvPr/>
        </p:nvSpPr>
        <p:spPr>
          <a:xfrm>
            <a:off x="7207000" y="1424020"/>
            <a:ext cx="3847432" cy="1754326"/>
          </a:xfrm>
          <a:prstGeom prst="rect">
            <a:avLst/>
          </a:prstGeom>
          <a:noFill/>
        </p:spPr>
        <p:txBody>
          <a:bodyPr wrap="square">
            <a:spAutoFit/>
          </a:bodyPr>
          <a:lstStyle/>
          <a:p>
            <a:r>
              <a:rPr lang="en-US" sz="3200" dirty="0">
                <a:solidFill>
                  <a:srgbClr val="FF5F05"/>
                </a:solidFill>
              </a:rPr>
              <a:t>A robot that... </a:t>
            </a:r>
          </a:p>
          <a:p>
            <a:r>
              <a:rPr lang="en-US" sz="3200" dirty="0">
                <a:solidFill>
                  <a:srgbClr val="FF5F05"/>
                </a:solidFill>
              </a:rPr>
              <a:t>“gives aid or support   </a:t>
            </a:r>
          </a:p>
          <a:p>
            <a:r>
              <a:rPr lang="en-US" sz="3200" dirty="0">
                <a:solidFill>
                  <a:schemeClr val="bg1"/>
                </a:solidFill>
              </a:rPr>
              <a:t>“</a:t>
            </a:r>
            <a:r>
              <a:rPr lang="en-US" sz="3200" dirty="0">
                <a:solidFill>
                  <a:srgbClr val="FF5F05"/>
                </a:solidFill>
              </a:rPr>
              <a:t>to a human user”</a:t>
            </a:r>
          </a:p>
          <a:p>
            <a:pPr algn="r"/>
            <a:r>
              <a:rPr lang="en-US" sz="1200" i="1" dirty="0"/>
              <a:t>Feil-Seifer and </a:t>
            </a:r>
            <a:r>
              <a:rPr lang="en-US" sz="1200" i="1" dirty="0" err="1"/>
              <a:t>Mataric</a:t>
            </a:r>
            <a:r>
              <a:rPr lang="en-US" sz="1200" i="1" dirty="0"/>
              <a:t>, 2005</a:t>
            </a:r>
          </a:p>
        </p:txBody>
      </p:sp>
      <p:sp>
        <p:nvSpPr>
          <p:cNvPr id="10" name="TextBox 9">
            <a:extLst>
              <a:ext uri="{FF2B5EF4-FFF2-40B4-BE49-F238E27FC236}">
                <a16:creationId xmlns:a16="http://schemas.microsoft.com/office/drawing/2014/main" id="{3807945A-4FC7-79FE-0982-3F0E83F03D4D}"/>
              </a:ext>
            </a:extLst>
          </p:cNvPr>
          <p:cNvSpPr txBox="1"/>
          <p:nvPr/>
        </p:nvSpPr>
        <p:spPr>
          <a:xfrm>
            <a:off x="7207000" y="3510042"/>
            <a:ext cx="4273800" cy="2062103"/>
          </a:xfrm>
          <a:prstGeom prst="rect">
            <a:avLst/>
          </a:prstGeom>
          <a:noFill/>
        </p:spPr>
        <p:txBody>
          <a:bodyPr wrap="square" rtlCol="0" anchor="ctr">
            <a:spAutoFit/>
          </a:bodyPr>
          <a:lstStyle/>
          <a:p>
            <a:r>
              <a:rPr lang="en-US" sz="3200" dirty="0"/>
              <a:t>Applications:</a:t>
            </a:r>
          </a:p>
          <a:p>
            <a:pPr marL="519113" indent="-285750">
              <a:buFont typeface="Arial" panose="020B0604020202020204" pitchFamily="34" charset="0"/>
              <a:buChar char="•"/>
            </a:pPr>
            <a:r>
              <a:rPr lang="en-US" sz="3200" dirty="0"/>
              <a:t>Cognitive Stimulation</a:t>
            </a:r>
          </a:p>
          <a:p>
            <a:pPr marL="519113" indent="-285750">
              <a:buFont typeface="Arial" panose="020B0604020202020204" pitchFamily="34" charset="0"/>
              <a:buChar char="•"/>
            </a:pPr>
            <a:r>
              <a:rPr lang="en-US" sz="3200" dirty="0"/>
              <a:t>Safety Monitoring</a:t>
            </a:r>
          </a:p>
          <a:p>
            <a:pPr marL="519113" indent="-285750">
              <a:buFont typeface="Arial" panose="020B0604020202020204" pitchFamily="34" charset="0"/>
              <a:buChar char="•"/>
            </a:pPr>
            <a:r>
              <a:rPr lang="en-US" sz="3200" dirty="0"/>
              <a:t>Physical Support</a:t>
            </a:r>
          </a:p>
        </p:txBody>
      </p:sp>
      <p:sp>
        <p:nvSpPr>
          <p:cNvPr id="11" name="Text Placeholder 8">
            <a:extLst>
              <a:ext uri="{FF2B5EF4-FFF2-40B4-BE49-F238E27FC236}">
                <a16:creationId xmlns:a16="http://schemas.microsoft.com/office/drawing/2014/main" id="{D0E759A6-D4E0-336E-4F74-83E190C88DBE}"/>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What is an Assistive Robot?</a:t>
            </a:r>
          </a:p>
        </p:txBody>
      </p:sp>
    </p:spTree>
    <p:extLst>
      <p:ext uri="{BB962C8B-B14F-4D97-AF65-F5344CB8AC3E}">
        <p14:creationId xmlns:p14="http://schemas.microsoft.com/office/powerpoint/2010/main" val="3730127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B941-98EC-8CBD-CC9D-F480289E0B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0CAA24-82E3-74BE-AB14-A7215B09DBDB}"/>
              </a:ext>
            </a:extLst>
          </p:cNvPr>
          <p:cNvSpPr>
            <a:spLocks noGrp="1"/>
          </p:cNvSpPr>
          <p:nvPr>
            <p:ph type="sldNum" sz="quarter" idx="31"/>
          </p:nvPr>
        </p:nvSpPr>
        <p:spPr>
          <a:xfrm>
            <a:off x="8958081" y="6369143"/>
            <a:ext cx="2743200" cy="365125"/>
          </a:xfrm>
        </p:spPr>
        <p:txBody>
          <a:bodyPr/>
          <a:lstStyle/>
          <a:p>
            <a:fld id="{B0278A82-3642-4AA1-B5E8-C2335F29534A}" type="slidenum">
              <a:rPr lang="en-US" smtClean="0"/>
              <a:t>5</a:t>
            </a:fld>
            <a:endParaRPr lang="en-US"/>
          </a:p>
        </p:txBody>
      </p:sp>
      <p:pic>
        <p:nvPicPr>
          <p:cNvPr id="2" name="Video Overview 1 General Capabilities (1)" descr="Video Overview 1 General Capabilities (1)">
            <a:hlinkClick r:id="" action="ppaction://media"/>
            <a:extLst>
              <a:ext uri="{FF2B5EF4-FFF2-40B4-BE49-F238E27FC236}">
                <a16:creationId xmlns:a16="http://schemas.microsoft.com/office/drawing/2014/main" id="{EF0401EB-341C-2497-9968-18A84E1C77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3645" y="1273051"/>
            <a:ext cx="8544710" cy="4535424"/>
          </a:xfrm>
          <a:prstGeom prst="rect">
            <a:avLst/>
          </a:prstGeom>
          <a:noFill/>
          <a:ln w="28575">
            <a:solidFill>
              <a:schemeClr val="accent2"/>
            </a:solidFill>
          </a:ln>
          <a:effectLst>
            <a:innerShdw blurRad="114300">
              <a:prstClr val="black"/>
            </a:innerShdw>
          </a:effectLst>
        </p:spPr>
      </p:pic>
      <p:sp>
        <p:nvSpPr>
          <p:cNvPr id="3" name="Text Placeholder 8">
            <a:extLst>
              <a:ext uri="{FF2B5EF4-FFF2-40B4-BE49-F238E27FC236}">
                <a16:creationId xmlns:a16="http://schemas.microsoft.com/office/drawing/2014/main" id="{2A134199-7480-198B-9841-339508AB12A6}"/>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Assistive Robots in Action</a:t>
            </a:r>
          </a:p>
        </p:txBody>
      </p:sp>
    </p:spTree>
    <p:extLst>
      <p:ext uri="{BB962C8B-B14F-4D97-AF65-F5344CB8AC3E}">
        <p14:creationId xmlns:p14="http://schemas.microsoft.com/office/powerpoint/2010/main" val="747462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5FDD30-5E69-062F-1820-4C980201CC01}"/>
              </a:ext>
            </a:extLst>
          </p:cNvPr>
          <p:cNvSpPr>
            <a:spLocks noGrp="1"/>
          </p:cNvSpPr>
          <p:nvPr>
            <p:ph type="sldNum" sz="quarter" idx="31"/>
          </p:nvPr>
        </p:nvSpPr>
        <p:spPr>
          <a:xfrm>
            <a:off x="8958081" y="6369143"/>
            <a:ext cx="2743200" cy="365125"/>
          </a:xfrm>
        </p:spPr>
        <p:txBody>
          <a:bodyPr/>
          <a:lstStyle/>
          <a:p>
            <a:fld id="{B0278A82-3642-4AA1-B5E8-C2335F29534A}" type="slidenum">
              <a:rPr lang="en-US" smtClean="0"/>
              <a:t>6</a:t>
            </a:fld>
            <a:endParaRPr lang="en-US"/>
          </a:p>
        </p:txBody>
      </p:sp>
      <p:pic>
        <p:nvPicPr>
          <p:cNvPr id="6" name="Graphic 5" descr="Dollar with solid fill">
            <a:extLst>
              <a:ext uri="{FF2B5EF4-FFF2-40B4-BE49-F238E27FC236}">
                <a16:creationId xmlns:a16="http://schemas.microsoft.com/office/drawing/2014/main" id="{10D3FD85-777A-076B-3B7A-451A558C6C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594" y="2500091"/>
            <a:ext cx="1893785" cy="1893785"/>
          </a:xfrm>
          <a:prstGeom prst="rect">
            <a:avLst/>
          </a:prstGeom>
        </p:spPr>
      </p:pic>
      <p:pic>
        <p:nvPicPr>
          <p:cNvPr id="7" name="Graphic 6" descr="Thought with solid fill">
            <a:extLst>
              <a:ext uri="{FF2B5EF4-FFF2-40B4-BE49-F238E27FC236}">
                <a16:creationId xmlns:a16="http://schemas.microsoft.com/office/drawing/2014/main" id="{56CF75E6-F0E8-700D-5927-FFC8BD4EAC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7954" y="2583708"/>
            <a:ext cx="1893785" cy="1893785"/>
          </a:xfrm>
          <a:prstGeom prst="rect">
            <a:avLst/>
          </a:prstGeom>
        </p:spPr>
      </p:pic>
      <p:pic>
        <p:nvPicPr>
          <p:cNvPr id="8" name="Graphic 7" descr="Badge Question Mark with solid fill">
            <a:extLst>
              <a:ext uri="{FF2B5EF4-FFF2-40B4-BE49-F238E27FC236}">
                <a16:creationId xmlns:a16="http://schemas.microsoft.com/office/drawing/2014/main" id="{4FC6CC62-F3FF-0EE5-3478-A78D26C68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82572" y="2831423"/>
            <a:ext cx="566853" cy="566853"/>
          </a:xfrm>
          <a:prstGeom prst="rect">
            <a:avLst/>
          </a:prstGeom>
        </p:spPr>
      </p:pic>
      <p:pic>
        <p:nvPicPr>
          <p:cNvPr id="9" name="Graphic 8" descr="Handshake with solid fill">
            <a:extLst>
              <a:ext uri="{FF2B5EF4-FFF2-40B4-BE49-F238E27FC236}">
                <a16:creationId xmlns:a16="http://schemas.microsoft.com/office/drawing/2014/main" id="{4D88C1A0-594B-5AF4-771F-06EB12C46B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7712" y="2471765"/>
            <a:ext cx="1893783" cy="1893783"/>
          </a:xfrm>
          <a:prstGeom prst="rect">
            <a:avLst/>
          </a:prstGeom>
        </p:spPr>
      </p:pic>
      <p:sp>
        <p:nvSpPr>
          <p:cNvPr id="11" name="TextBox 10">
            <a:extLst>
              <a:ext uri="{FF2B5EF4-FFF2-40B4-BE49-F238E27FC236}">
                <a16:creationId xmlns:a16="http://schemas.microsoft.com/office/drawing/2014/main" id="{A5BEFB32-50F7-B761-9BDA-58633511AE5F}"/>
              </a:ext>
            </a:extLst>
          </p:cNvPr>
          <p:cNvSpPr txBox="1"/>
          <p:nvPr/>
        </p:nvSpPr>
        <p:spPr>
          <a:xfrm>
            <a:off x="881546" y="4365550"/>
            <a:ext cx="1893785" cy="584775"/>
          </a:xfrm>
          <a:prstGeom prst="rect">
            <a:avLst/>
          </a:prstGeom>
          <a:noFill/>
        </p:spPr>
        <p:txBody>
          <a:bodyPr wrap="square" rtlCol="0">
            <a:spAutoFit/>
          </a:bodyPr>
          <a:lstStyle/>
          <a:p>
            <a:pPr algn="ctr"/>
            <a:r>
              <a:rPr lang="en-US" sz="3200" dirty="0"/>
              <a:t>Cost</a:t>
            </a:r>
          </a:p>
        </p:txBody>
      </p:sp>
      <p:sp>
        <p:nvSpPr>
          <p:cNvPr id="12" name="TextBox 11">
            <a:extLst>
              <a:ext uri="{FF2B5EF4-FFF2-40B4-BE49-F238E27FC236}">
                <a16:creationId xmlns:a16="http://schemas.microsoft.com/office/drawing/2014/main" id="{BDE7694B-9D4F-02E3-F1FD-E27AAB688FAC}"/>
              </a:ext>
            </a:extLst>
          </p:cNvPr>
          <p:cNvSpPr txBox="1"/>
          <p:nvPr/>
        </p:nvSpPr>
        <p:spPr>
          <a:xfrm>
            <a:off x="3572159" y="4393873"/>
            <a:ext cx="1893785" cy="584775"/>
          </a:xfrm>
          <a:prstGeom prst="rect">
            <a:avLst/>
          </a:prstGeom>
          <a:noFill/>
        </p:spPr>
        <p:txBody>
          <a:bodyPr wrap="square" rtlCol="0">
            <a:spAutoFit/>
          </a:bodyPr>
          <a:lstStyle/>
          <a:p>
            <a:pPr algn="ctr"/>
            <a:r>
              <a:rPr lang="en-US" sz="3200" dirty="0"/>
              <a:t>Usability</a:t>
            </a:r>
          </a:p>
        </p:txBody>
      </p:sp>
      <p:sp>
        <p:nvSpPr>
          <p:cNvPr id="13" name="TextBox 12">
            <a:extLst>
              <a:ext uri="{FF2B5EF4-FFF2-40B4-BE49-F238E27FC236}">
                <a16:creationId xmlns:a16="http://schemas.microsoft.com/office/drawing/2014/main" id="{C4C54340-B8DC-B100-FF35-82529AF38113}"/>
              </a:ext>
            </a:extLst>
          </p:cNvPr>
          <p:cNvSpPr txBox="1"/>
          <p:nvPr/>
        </p:nvSpPr>
        <p:spPr>
          <a:xfrm>
            <a:off x="9147710" y="4354430"/>
            <a:ext cx="1893785" cy="584775"/>
          </a:xfrm>
          <a:prstGeom prst="rect">
            <a:avLst/>
          </a:prstGeom>
          <a:noFill/>
        </p:spPr>
        <p:txBody>
          <a:bodyPr wrap="square" rtlCol="0">
            <a:spAutoFit/>
          </a:bodyPr>
          <a:lstStyle/>
          <a:p>
            <a:pPr algn="ctr"/>
            <a:r>
              <a:rPr lang="en-US" sz="3200" dirty="0"/>
              <a:t>Trust</a:t>
            </a:r>
          </a:p>
        </p:txBody>
      </p:sp>
      <p:pic>
        <p:nvPicPr>
          <p:cNvPr id="15" name="Graphic 14" descr="Gears with solid fill">
            <a:extLst>
              <a:ext uri="{FF2B5EF4-FFF2-40B4-BE49-F238E27FC236}">
                <a16:creationId xmlns:a16="http://schemas.microsoft.com/office/drawing/2014/main" id="{193C96E5-6713-A91B-F75C-670F626985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2195" y="2533318"/>
            <a:ext cx="1262730" cy="1262730"/>
          </a:xfrm>
          <a:prstGeom prst="rect">
            <a:avLst/>
          </a:prstGeom>
        </p:spPr>
      </p:pic>
      <p:pic>
        <p:nvPicPr>
          <p:cNvPr id="16" name="Graphic 15" descr="Hand with solid fill">
            <a:extLst>
              <a:ext uri="{FF2B5EF4-FFF2-40B4-BE49-F238E27FC236}">
                <a16:creationId xmlns:a16="http://schemas.microsoft.com/office/drawing/2014/main" id="{36861FFF-292E-E6BD-0AA5-4213A5AE066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0898959">
            <a:off x="3950786" y="3084769"/>
            <a:ext cx="1431894" cy="1431894"/>
          </a:xfrm>
          <a:prstGeom prst="rect">
            <a:avLst/>
          </a:prstGeom>
        </p:spPr>
      </p:pic>
      <p:sp>
        <p:nvSpPr>
          <p:cNvPr id="17" name="Oval 16">
            <a:extLst>
              <a:ext uri="{FF2B5EF4-FFF2-40B4-BE49-F238E27FC236}">
                <a16:creationId xmlns:a16="http://schemas.microsoft.com/office/drawing/2014/main" id="{B0DDBAF1-5C15-64B3-BF43-0145830253F9}"/>
              </a:ext>
              <a:ext uri="{C183D7F6-B498-43B3-948B-1728B52AA6E4}">
                <adec:decorative xmlns:adec="http://schemas.microsoft.com/office/drawing/2017/decorative" val="1"/>
              </a:ext>
            </a:extLst>
          </p:cNvPr>
          <p:cNvSpPr/>
          <p:nvPr/>
        </p:nvSpPr>
        <p:spPr>
          <a:xfrm>
            <a:off x="8720252" y="2360679"/>
            <a:ext cx="2743200" cy="2743200"/>
          </a:xfrm>
          <a:prstGeom prst="ellipse">
            <a:avLst/>
          </a:prstGeom>
          <a:noFill/>
          <a:ln w="57150">
            <a:solidFill>
              <a:srgbClr val="FF5F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8">
            <a:extLst>
              <a:ext uri="{FF2B5EF4-FFF2-40B4-BE49-F238E27FC236}">
                <a16:creationId xmlns:a16="http://schemas.microsoft.com/office/drawing/2014/main" id="{4B6BB693-45B3-00C4-03FD-513FDD9C7F01}"/>
              </a:ext>
            </a:extLst>
          </p:cNvPr>
          <p:cNvSpPr txBox="1">
            <a:spLocks noGrp="1"/>
          </p:cNvSpPr>
          <p:nvPr>
            <p:ph type="title" idx="4294967295"/>
          </p:nvPr>
        </p:nvSpPr>
        <p:spPr>
          <a:xfrm>
            <a:off x="839555" y="209938"/>
            <a:ext cx="9963911"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Challenges of Accepting Assistive Robots</a:t>
            </a:r>
          </a:p>
        </p:txBody>
      </p:sp>
      <p:sp>
        <p:nvSpPr>
          <p:cNvPr id="18" name="TextBox 17">
            <a:extLst>
              <a:ext uri="{FF2B5EF4-FFF2-40B4-BE49-F238E27FC236}">
                <a16:creationId xmlns:a16="http://schemas.microsoft.com/office/drawing/2014/main" id="{E6B4261D-164D-4246-A6F0-7D8BF5B71606}"/>
              </a:ext>
            </a:extLst>
          </p:cNvPr>
          <p:cNvSpPr txBox="1"/>
          <p:nvPr/>
        </p:nvSpPr>
        <p:spPr>
          <a:xfrm>
            <a:off x="5893403" y="4393873"/>
            <a:ext cx="2582886" cy="584775"/>
          </a:xfrm>
          <a:prstGeom prst="rect">
            <a:avLst/>
          </a:prstGeom>
          <a:noFill/>
        </p:spPr>
        <p:txBody>
          <a:bodyPr wrap="square" rtlCol="0">
            <a:spAutoFit/>
          </a:bodyPr>
          <a:lstStyle/>
          <a:p>
            <a:pPr algn="ctr"/>
            <a:r>
              <a:rPr lang="en-US" sz="3200" dirty="0"/>
              <a:t>Unmet Needs</a:t>
            </a:r>
          </a:p>
        </p:txBody>
      </p:sp>
    </p:spTree>
    <p:extLst>
      <p:ext uri="{BB962C8B-B14F-4D97-AF65-F5344CB8AC3E}">
        <p14:creationId xmlns:p14="http://schemas.microsoft.com/office/powerpoint/2010/main" val="948320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a:extLst>
              <a:ext uri="{FF2B5EF4-FFF2-40B4-BE49-F238E27FC236}">
                <a16:creationId xmlns:a16="http://schemas.microsoft.com/office/drawing/2014/main" id="{AA7551AD-3423-F52A-B166-2588B8EA4CA9}"/>
              </a:ext>
            </a:extLst>
          </p:cNvPr>
          <p:cNvSpPr txBox="1">
            <a:spLocks/>
          </p:cNvSpPr>
          <p:nvPr/>
        </p:nvSpPr>
        <p:spPr>
          <a:xfrm>
            <a:off x="1360632" y="2445234"/>
            <a:ext cx="9470733" cy="1119277"/>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6000" dirty="0">
                <a:solidFill>
                  <a:srgbClr val="FF5F05"/>
                </a:solidFill>
                <a:latin typeface="Source Sans Pro SemiBold" panose="020B0603030403020204" pitchFamily="34" charset="0"/>
                <a:ea typeface="Source Sans Pro SemiBold" panose="020B0603030403020204" pitchFamily="34" charset="0"/>
              </a:rPr>
              <a:t>“                  </a:t>
            </a:r>
          </a:p>
          <a:p>
            <a:pPr algn="r">
              <a:lnSpc>
                <a:spcPct val="150000"/>
              </a:lnSpc>
            </a:pPr>
            <a:r>
              <a:rPr lang="en-US" sz="16000" dirty="0">
                <a:solidFill>
                  <a:srgbClr val="FF5F05"/>
                </a:solidFill>
                <a:latin typeface="Source Sans Pro SemiBold" panose="020B0603030403020204" pitchFamily="34" charset="0"/>
                <a:ea typeface="Source Sans Pro SemiBold" panose="020B0603030403020204" pitchFamily="34" charset="0"/>
              </a:rPr>
              <a:t>”</a:t>
            </a:r>
          </a:p>
        </p:txBody>
      </p:sp>
      <p:sp>
        <p:nvSpPr>
          <p:cNvPr id="7" name="Title Placeholder">
            <a:extLst>
              <a:ext uri="{FF2B5EF4-FFF2-40B4-BE49-F238E27FC236}">
                <a16:creationId xmlns:a16="http://schemas.microsoft.com/office/drawing/2014/main" id="{EAE5CCDC-0EB0-4C7B-362F-E589B0789C19}"/>
              </a:ext>
            </a:extLst>
          </p:cNvPr>
          <p:cNvSpPr txBox="1">
            <a:spLocks noGrp="1"/>
          </p:cNvSpPr>
          <p:nvPr>
            <p:ph type="title" idx="4294967295"/>
          </p:nvPr>
        </p:nvSpPr>
        <p:spPr>
          <a:xfrm>
            <a:off x="2438401" y="656492"/>
            <a:ext cx="7338646" cy="554630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j-lt"/>
                <a:ea typeface="+mj-ea"/>
                <a:cs typeface="+mj-cs"/>
              </a:rPr>
              <a:t>TRUST:</a:t>
            </a:r>
          </a:p>
          <a:p>
            <a:pPr marL="0" marR="0" lvl="0" indent="0" algn="l" defTabSz="914400" rtl="0" eaLnBrk="1" fontAlgn="auto" latinLnBrk="0" hangingPunct="1">
              <a:lnSpc>
                <a:spcPts val="65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n-lt"/>
                <a:ea typeface="+mj-ea"/>
                <a:cs typeface="+mj-cs"/>
              </a:rPr>
              <a:t>The degree to which the user accepts to be vulnerable during the interaction, with the confidence that the robot will not harm them</a:t>
            </a:r>
          </a:p>
        </p:txBody>
      </p:sp>
    </p:spTree>
    <p:extLst>
      <p:ext uri="{BB962C8B-B14F-4D97-AF65-F5344CB8AC3E}">
        <p14:creationId xmlns:p14="http://schemas.microsoft.com/office/powerpoint/2010/main" val="1735313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DF3A7E-2EC8-62BC-4060-B43D623346F6}"/>
              </a:ext>
            </a:extLst>
          </p:cNvPr>
          <p:cNvSpPr>
            <a:spLocks noGrp="1"/>
          </p:cNvSpPr>
          <p:nvPr>
            <p:ph type="sldNum" sz="quarter" idx="31"/>
          </p:nvPr>
        </p:nvSpPr>
        <p:spPr/>
        <p:txBody>
          <a:bodyPr/>
          <a:lstStyle/>
          <a:p>
            <a:fld id="{B0278A82-3642-4AA1-B5E8-C2335F29534A}" type="slidenum">
              <a:rPr lang="en-US" smtClean="0"/>
              <a:t>8</a:t>
            </a:fld>
            <a:endParaRPr lang="en-US" dirty="0"/>
          </a:p>
        </p:txBody>
      </p:sp>
      <p:sp>
        <p:nvSpPr>
          <p:cNvPr id="13" name="Text Placeholder 2">
            <a:extLst>
              <a:ext uri="{FF2B5EF4-FFF2-40B4-BE49-F238E27FC236}">
                <a16:creationId xmlns:a16="http://schemas.microsoft.com/office/drawing/2014/main" id="{87F52620-A151-74B7-BE01-E97051616E17}"/>
              </a:ext>
            </a:extLst>
          </p:cNvPr>
          <p:cNvSpPr txBox="1">
            <a:spLocks/>
          </p:cNvSpPr>
          <p:nvPr/>
        </p:nvSpPr>
        <p:spPr>
          <a:xfrm>
            <a:off x="6456033" y="1610518"/>
            <a:ext cx="5080612" cy="416616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FF5F0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solidFill>
                  <a:schemeClr val="tx1"/>
                </a:solidFill>
                <a:latin typeface="+mn-lt"/>
              </a:rPr>
              <a:t>Does older adults' </a:t>
            </a:r>
            <a:r>
              <a:rPr lang="en-US" sz="4400" b="1" dirty="0">
                <a:solidFill>
                  <a:schemeClr val="accent2"/>
                </a:solidFill>
                <a:latin typeface="+mn-lt"/>
              </a:rPr>
              <a:t>familiarity</a:t>
            </a:r>
            <a:r>
              <a:rPr lang="en-US" sz="4400" dirty="0">
                <a:solidFill>
                  <a:schemeClr val="tx1"/>
                </a:solidFill>
                <a:latin typeface="+mn-lt"/>
              </a:rPr>
              <a:t> with robotic technologies impact their </a:t>
            </a:r>
            <a:r>
              <a:rPr lang="en-US" sz="4400" b="1" dirty="0">
                <a:solidFill>
                  <a:schemeClr val="accent1"/>
                </a:solidFill>
                <a:latin typeface="+mn-lt"/>
              </a:rPr>
              <a:t>trust</a:t>
            </a:r>
            <a:r>
              <a:rPr lang="en-US" sz="4400" dirty="0">
                <a:solidFill>
                  <a:schemeClr val="tx1"/>
                </a:solidFill>
                <a:latin typeface="+mn-lt"/>
              </a:rPr>
              <a:t> in assistive robots?</a:t>
            </a:r>
          </a:p>
        </p:txBody>
      </p:sp>
      <p:pic>
        <p:nvPicPr>
          <p:cNvPr id="2" name="Picture 1">
            <a:extLst>
              <a:ext uri="{FF2B5EF4-FFF2-40B4-BE49-F238E27FC236}">
                <a16:creationId xmlns:a16="http://schemas.microsoft.com/office/drawing/2014/main" id="{E749433E-AF6C-8AF8-7F79-56FF5E3C1A9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7331" y="1674281"/>
            <a:ext cx="5080612" cy="4038642"/>
          </a:xfrm>
          <a:prstGeom prst="rect">
            <a:avLst/>
          </a:prstGeom>
          <a:effectLst>
            <a:outerShdw blurRad="50800" dist="76200" dir="2700000" algn="tl" rotWithShape="0">
              <a:prstClr val="black">
                <a:alpha val="40000"/>
              </a:prstClr>
            </a:outerShdw>
          </a:effectLst>
        </p:spPr>
      </p:pic>
      <p:sp>
        <p:nvSpPr>
          <p:cNvPr id="3" name="Text Placeholder 8">
            <a:extLst>
              <a:ext uri="{FF2B5EF4-FFF2-40B4-BE49-F238E27FC236}">
                <a16:creationId xmlns:a16="http://schemas.microsoft.com/office/drawing/2014/main" id="{B7E46B84-BF99-9D06-6ED6-6A1B4FF3F64E}"/>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Primary Research Question</a:t>
            </a:r>
          </a:p>
        </p:txBody>
      </p:sp>
    </p:spTree>
    <p:extLst>
      <p:ext uri="{BB962C8B-B14F-4D97-AF65-F5344CB8AC3E}">
        <p14:creationId xmlns:p14="http://schemas.microsoft.com/office/powerpoint/2010/main" val="3969943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DF3A7E-2EC8-62BC-4060-B43D623346F6}"/>
              </a:ext>
            </a:extLst>
          </p:cNvPr>
          <p:cNvSpPr>
            <a:spLocks noGrp="1"/>
          </p:cNvSpPr>
          <p:nvPr>
            <p:ph type="sldNum" sz="quarter" idx="31"/>
          </p:nvPr>
        </p:nvSpPr>
        <p:spPr/>
        <p:txBody>
          <a:bodyPr/>
          <a:lstStyle/>
          <a:p>
            <a:fld id="{B0278A82-3642-4AA1-B5E8-C2335F29534A}" type="slidenum">
              <a:rPr lang="en-US" smtClean="0"/>
              <a:t>9</a:t>
            </a:fld>
            <a:endParaRPr lang="en-US" dirty="0"/>
          </a:p>
        </p:txBody>
      </p:sp>
      <p:pic>
        <p:nvPicPr>
          <p:cNvPr id="5" name="Picture 4">
            <a:extLst>
              <a:ext uri="{FF2B5EF4-FFF2-40B4-BE49-F238E27FC236}">
                <a16:creationId xmlns:a16="http://schemas.microsoft.com/office/drawing/2014/main" id="{BAFA2E76-0B93-7715-CF3D-A1EA9697A3B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14849" y="3867449"/>
            <a:ext cx="3680678" cy="2129419"/>
          </a:xfrm>
          <a:prstGeom prst="rect">
            <a:avLst/>
          </a:prstGeom>
          <a:ln w="28575">
            <a:solidFill>
              <a:schemeClr val="accent2"/>
            </a:solidFill>
          </a:ln>
          <a:effectLst>
            <a:innerShdw blurRad="114300">
              <a:prstClr val="black"/>
            </a:innerShdw>
          </a:effectLst>
        </p:spPr>
      </p:pic>
      <p:pic>
        <p:nvPicPr>
          <p:cNvPr id="10" name="Picture 9" descr="Stretch helping an older adult with mobility impairments by grabbing a water bottle and handing it to the participant.">
            <a:extLst>
              <a:ext uri="{FF2B5EF4-FFF2-40B4-BE49-F238E27FC236}">
                <a16:creationId xmlns:a16="http://schemas.microsoft.com/office/drawing/2014/main" id="{00D1E61F-DC16-FF67-69DF-75B5619E7D9B}"/>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14848" y="1551885"/>
            <a:ext cx="3680678" cy="2129419"/>
          </a:xfrm>
          <a:prstGeom prst="rect">
            <a:avLst/>
          </a:prstGeom>
          <a:noFill/>
          <a:ln w="28575">
            <a:solidFill>
              <a:schemeClr val="accent2"/>
            </a:solidFill>
          </a:ln>
          <a:effectLst>
            <a:innerShdw blurRad="114300">
              <a:prstClr val="black"/>
            </a:innerShdw>
          </a:effectLst>
        </p:spPr>
      </p:pic>
      <p:pic>
        <p:nvPicPr>
          <p:cNvPr id="11" name="Picture 10">
            <a:extLst>
              <a:ext uri="{FF2B5EF4-FFF2-40B4-BE49-F238E27FC236}">
                <a16:creationId xmlns:a16="http://schemas.microsoft.com/office/drawing/2014/main" id="{60C35B0C-ADAA-0B76-6FFC-36D14D9B310F}"/>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8085223" y="1551885"/>
            <a:ext cx="3391929" cy="4444983"/>
          </a:xfrm>
          <a:prstGeom prst="rect">
            <a:avLst/>
          </a:prstGeom>
          <a:ln w="28575" cap="sq">
            <a:solidFill>
              <a:schemeClr val="accent2"/>
            </a:solidFill>
            <a:prstDash val="solid"/>
            <a:miter lim="800000"/>
          </a:ln>
          <a:effectLst>
            <a:innerShdw blurRad="114300">
              <a:prstClr val="black"/>
            </a:innerShdw>
          </a:effectLst>
        </p:spPr>
      </p:pic>
      <p:pic>
        <p:nvPicPr>
          <p:cNvPr id="3" name="Google Shape;89;p23" descr="Stretch RE1 — Hello Robot">
            <a:extLst>
              <a:ext uri="{FF2B5EF4-FFF2-40B4-BE49-F238E27FC236}">
                <a16:creationId xmlns:a16="http://schemas.microsoft.com/office/drawing/2014/main" id="{92C19745-6198-0109-FF45-DED67F307C5C}"/>
              </a:ext>
            </a:extLst>
          </p:cNvPr>
          <p:cNvPicPr preferRelativeResize="0"/>
          <p:nvPr/>
        </p:nvPicPr>
        <p:blipFill rotWithShape="1">
          <a:blip r:embed="rId6" cstate="screen">
            <a:alphaModFix/>
            <a:extLst>
              <a:ext uri="{28A0092B-C50C-407E-A947-70E740481C1C}">
                <a14:useLocalDpi xmlns:a14="http://schemas.microsoft.com/office/drawing/2010/main" val="0"/>
              </a:ext>
            </a:extLst>
          </a:blip>
          <a:srcRect l="11719" t="11860" r="31662" b="1948"/>
          <a:stretch>
            <a:fillRect/>
          </a:stretch>
        </p:blipFill>
        <p:spPr>
          <a:xfrm>
            <a:off x="5026818" y="1551885"/>
            <a:ext cx="2427112" cy="4444983"/>
          </a:xfrm>
          <a:prstGeom prst="rect">
            <a:avLst/>
          </a:prstGeom>
          <a:noFill/>
          <a:ln>
            <a:noFill/>
          </a:ln>
        </p:spPr>
      </p:pic>
      <p:sp>
        <p:nvSpPr>
          <p:cNvPr id="12" name="Text Placeholder 8">
            <a:extLst>
              <a:ext uri="{FF2B5EF4-FFF2-40B4-BE49-F238E27FC236}">
                <a16:creationId xmlns:a16="http://schemas.microsoft.com/office/drawing/2014/main" id="{8A824CBD-E978-F637-9053-3CAF4C802468}"/>
              </a:ext>
            </a:extLst>
          </p:cNvPr>
          <p:cNvSpPr txBox="1">
            <a:spLocks noGrp="1"/>
          </p:cNvSpPr>
          <p:nvPr>
            <p:ph type="title" idx="4294967295"/>
          </p:nvPr>
        </p:nvSpPr>
        <p:spPr>
          <a:xfrm>
            <a:off x="839556" y="209938"/>
            <a:ext cx="9428163" cy="745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48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2060"/>
                </a:solidFill>
                <a:effectLst/>
                <a:uLnTx/>
                <a:uFillTx/>
                <a:latin typeface="+mj-lt"/>
                <a:ea typeface="+mn-ea"/>
                <a:cs typeface="+mn-cs"/>
              </a:rPr>
              <a:t>Assistive Robots in Context</a:t>
            </a:r>
          </a:p>
        </p:txBody>
      </p:sp>
    </p:spTree>
    <p:extLst>
      <p:ext uri="{BB962C8B-B14F-4D97-AF65-F5344CB8AC3E}">
        <p14:creationId xmlns:p14="http://schemas.microsoft.com/office/powerpoint/2010/main" val="2252517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FA Updated Template 2023" id="{C9DB52C0-42CB-4B59-A7BE-B055FFF986A6}" vid="{929A5BA8-4614-4D89-85F7-7B9FE4DFAE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4251</TotalTime>
  <Words>2404</Words>
  <Application>Microsoft Office PowerPoint</Application>
  <PresentationFormat>Widescreen</PresentationFormat>
  <Paragraphs>235</Paragraphs>
  <Slides>26</Slides>
  <Notes>24</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Aptos</vt:lpstr>
      <vt:lpstr>Aptos Narrow</vt:lpstr>
      <vt:lpstr>Arial</vt:lpstr>
      <vt:lpstr>Calibri</vt:lpstr>
      <vt:lpstr>Calibri Light</vt:lpstr>
      <vt:lpstr>Source Sans Pro</vt:lpstr>
      <vt:lpstr>Source Sans Pro semibold</vt:lpstr>
      <vt:lpstr>Source Sans Pro semibold</vt:lpstr>
      <vt:lpstr>Wingdings</vt:lpstr>
      <vt:lpstr>Office Theme</vt:lpstr>
      <vt:lpstr>A Machine Learning Approach to Understanding Older Adults’ Trust in Assistive Robots</vt:lpstr>
      <vt:lpstr>Older Adult Population Trends</vt:lpstr>
      <vt:lpstr>Aging in Place</vt:lpstr>
      <vt:lpstr>What is an Assistive Robot?</vt:lpstr>
      <vt:lpstr>Assistive Robots in Action</vt:lpstr>
      <vt:lpstr>Challenges of Accepting Assistive Robots</vt:lpstr>
      <vt:lpstr>TRUST: The degree to which the user accepts to be vulnerable during the interaction, with the confidence that the robot will not harm them</vt:lpstr>
      <vt:lpstr>Primary Research Question</vt:lpstr>
      <vt:lpstr>Assistive Robots in Context</vt:lpstr>
      <vt:lpstr>Initial Data (N = 47)</vt:lpstr>
      <vt:lpstr>Method</vt:lpstr>
      <vt:lpstr>Data Analysis Process</vt:lpstr>
      <vt:lpstr>Results</vt:lpstr>
      <vt:lpstr>Familiarity with these Robots Impacted Trust</vt:lpstr>
      <vt:lpstr>Discussion</vt:lpstr>
      <vt:lpstr>Next Steps</vt:lpstr>
      <vt:lpstr>Concluding Thoughts</vt:lpstr>
      <vt:lpstr>Overarching Goal</vt:lpstr>
      <vt:lpstr>Thank You!</vt:lpstr>
      <vt:lpstr>References</vt:lpstr>
      <vt:lpstr>PowerPoint Presentation</vt:lpstr>
      <vt:lpstr>Supplementary Videos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Cassandra</dc:creator>
  <cp:lastModifiedBy>Gowrishankar, Saathveek</cp:lastModifiedBy>
  <cp:revision>58</cp:revision>
  <dcterms:created xsi:type="dcterms:W3CDTF">2023-04-28T21:08:14Z</dcterms:created>
  <dcterms:modified xsi:type="dcterms:W3CDTF">2025-06-28T22:42:19Z</dcterms:modified>
  <cp:contentStatus/>
</cp:coreProperties>
</file>